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4" r:id="rId3"/>
    <p:sldId id="315" r:id="rId4"/>
    <p:sldId id="269" r:id="rId5"/>
    <p:sldId id="277" r:id="rId6"/>
    <p:sldId id="278" r:id="rId7"/>
    <p:sldId id="317" r:id="rId8"/>
    <p:sldId id="318" r:id="rId9"/>
    <p:sldId id="319" r:id="rId10"/>
    <p:sldId id="314" r:id="rId11"/>
    <p:sldId id="279" r:id="rId12"/>
    <p:sldId id="288" r:id="rId13"/>
    <p:sldId id="280" r:id="rId14"/>
    <p:sldId id="316" r:id="rId15"/>
    <p:sldId id="284" r:id="rId16"/>
    <p:sldId id="290" r:id="rId17"/>
    <p:sldId id="299" r:id="rId18"/>
    <p:sldId id="320" r:id="rId19"/>
    <p:sldId id="291" r:id="rId20"/>
    <p:sldId id="287" r:id="rId21"/>
    <p:sldId id="285" r:id="rId22"/>
    <p:sldId id="286" r:id="rId23"/>
    <p:sldId id="29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2" r:id="rId33"/>
    <p:sldId id="268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5454"/>
    <a:srgbClr val="C00000"/>
    <a:srgbClr val="FF9999"/>
    <a:srgbClr val="FFE1E1"/>
    <a:srgbClr val="BE4B48"/>
    <a:srgbClr val="D2ECB6"/>
    <a:srgbClr val="1062AC"/>
    <a:srgbClr val="6DB33F"/>
    <a:srgbClr val="FFFF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81753" autoAdjust="0"/>
  </p:normalViewPr>
  <p:slideViewPr>
    <p:cSldViewPr>
      <p:cViewPr varScale="1">
        <p:scale>
          <a:sx n="124" d="100"/>
          <a:sy n="124" d="100"/>
        </p:scale>
        <p:origin x="145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95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C1FFE-4630-44E3-96F8-F64A4640FF4A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80AD0-38B1-4F6E-9FA3-6048FB0C9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97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6CDCC-97B0-40C5-93DA-737E1DA19A92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8955C-8E73-41BE-B260-FAF813376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순서입니다</a:t>
            </a:r>
            <a:r>
              <a:rPr lang="en-US" altLang="ko-KR" dirty="0"/>
              <a:t>. </a:t>
            </a:r>
            <a:r>
              <a:rPr lang="ko-KR" altLang="en-US" dirty="0"/>
              <a:t>크게 서비스소개</a:t>
            </a:r>
            <a:r>
              <a:rPr lang="en-US" altLang="ko-KR" dirty="0"/>
              <a:t>, </a:t>
            </a:r>
            <a:r>
              <a:rPr lang="ko-KR" altLang="en-US" dirty="0"/>
              <a:t>프로젝트개요</a:t>
            </a:r>
            <a:r>
              <a:rPr lang="en-US" altLang="ko-KR" dirty="0"/>
              <a:t>, </a:t>
            </a:r>
            <a:r>
              <a:rPr lang="ko-KR" altLang="en-US" dirty="0"/>
              <a:t>기술 순으로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96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등록을 위한 회원가입 페이지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ID </a:t>
            </a:r>
            <a:r>
              <a:rPr lang="ko-KR" altLang="en-US" dirty="0"/>
              <a:t>중복 검사 버튼으로 회원</a:t>
            </a:r>
            <a:r>
              <a:rPr lang="en-US" altLang="ko-KR" dirty="0"/>
              <a:t>ID</a:t>
            </a:r>
            <a:r>
              <a:rPr lang="ko-KR" altLang="en-US" dirty="0"/>
              <a:t>의 중복을 피합니다</a:t>
            </a:r>
            <a:r>
              <a:rPr lang="en-US" altLang="ko-KR" dirty="0"/>
              <a:t>. </a:t>
            </a:r>
            <a:r>
              <a:rPr lang="ko-KR" altLang="en-US" dirty="0"/>
              <a:t>중복체크 성공 후 </a:t>
            </a:r>
            <a:r>
              <a:rPr lang="en-US" altLang="ko-KR" dirty="0"/>
              <a:t>ID</a:t>
            </a:r>
            <a:r>
              <a:rPr lang="ko-KR" altLang="en-US" dirty="0"/>
              <a:t>입력창의 값을 변경하고 회원가입을 진행하면 중복체크를 다시 진행하라는 메시지를 출력합니다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패드워드</a:t>
            </a:r>
            <a:r>
              <a:rPr lang="ko-KR" altLang="en-US" dirty="0"/>
              <a:t> </a:t>
            </a:r>
            <a:r>
              <a:rPr lang="ko-KR" altLang="en-US" dirty="0" err="1"/>
              <a:t>입력창</a:t>
            </a:r>
            <a:r>
              <a:rPr lang="ko-KR" altLang="en-US" dirty="0"/>
              <a:t> 옆의 </a:t>
            </a:r>
            <a:r>
              <a:rPr lang="ko-KR" altLang="en-US" dirty="0" err="1"/>
              <a:t>눈모양</a:t>
            </a:r>
            <a:r>
              <a:rPr lang="ko-KR" altLang="en-US" dirty="0"/>
              <a:t> 아이콘을 클릭하면 패스워드 암호화를 해제하여 입력된 </a:t>
            </a:r>
            <a:r>
              <a:rPr lang="ko-KR" altLang="en-US" dirty="0" err="1"/>
              <a:t>패스워드값을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약관 동의 체크박스에 체크하지 않으면 회원가입을 진행할 수 없게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4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회원가입 시 필수 입력 정보를 입력하지 않고 회원가입 완료버튼을 누른다면</a:t>
            </a:r>
            <a:r>
              <a:rPr lang="en-US" altLang="ko-KR" dirty="0"/>
              <a:t> </a:t>
            </a:r>
            <a:r>
              <a:rPr lang="ko-KR" altLang="en-US" dirty="0"/>
              <a:t>다음과 같은 안내문들이 필수 </a:t>
            </a:r>
            <a:r>
              <a:rPr lang="ko-KR" altLang="en-US" dirty="0" err="1"/>
              <a:t>입력창</a:t>
            </a:r>
            <a:r>
              <a:rPr lang="ko-KR" altLang="en-US" dirty="0"/>
              <a:t> 밑에 출력됩니다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입력창에 값을 입력하더라도 각 입력창에 알맞은 조건을 충족하지 않을 경우 조건에 대한 안내문을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9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회원가입한 계정이 존재하더라도 아이디나 비밀번호를 잊어버렸을 경우 아이디</a:t>
            </a:r>
            <a:r>
              <a:rPr lang="en-US" altLang="ko-KR" dirty="0"/>
              <a:t>/</a:t>
            </a:r>
            <a:r>
              <a:rPr lang="ko-KR" altLang="en-US" dirty="0"/>
              <a:t>비밀번호 찾기 페이지에서 계정을 찾을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찾기를 위해서는 회원가입 시 입력했던 이메일과 이름정보를 </a:t>
            </a:r>
            <a:r>
              <a:rPr lang="ko-KR" altLang="en-US" dirty="0" err="1"/>
              <a:t>입력해야합니다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 찾기를 위해서는 이메일과 아이디 정보가 필요합니다</a:t>
            </a:r>
            <a:r>
              <a:rPr lang="en-US" altLang="ko-KR" dirty="0"/>
              <a:t>. </a:t>
            </a:r>
            <a:r>
              <a:rPr lang="ko-KR" altLang="en-US" dirty="0"/>
              <a:t>비밀번호 찾기 성공 시 기존 비밀번호를 알려주지 않고</a:t>
            </a:r>
            <a:r>
              <a:rPr lang="en-US" altLang="ko-KR" dirty="0"/>
              <a:t>, </a:t>
            </a:r>
            <a:r>
              <a:rPr lang="ko-KR" altLang="en-US" dirty="0"/>
              <a:t>새 비밀번호를 임의로 만들어 회원의 이메일로 전송합니다</a:t>
            </a:r>
            <a:r>
              <a:rPr lang="en-US" altLang="ko-KR" dirty="0"/>
              <a:t>. </a:t>
            </a:r>
            <a:r>
              <a:rPr lang="ko-KR" altLang="en-US" dirty="0"/>
              <a:t>변경된 비밀번호는 추후 </a:t>
            </a:r>
            <a:r>
              <a:rPr lang="en-US" altLang="ko-KR" dirty="0" err="1"/>
              <a:t>mypage</a:t>
            </a:r>
            <a:r>
              <a:rPr lang="ko-KR" altLang="en-US" dirty="0"/>
              <a:t>에서 수정이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38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로그인에 성공한다면 </a:t>
            </a:r>
            <a:r>
              <a:rPr lang="ko-KR" altLang="en-US" dirty="0" err="1"/>
              <a:t>가장먼저</a:t>
            </a:r>
            <a:r>
              <a:rPr lang="ko-KR" altLang="en-US" dirty="0"/>
              <a:t> </a:t>
            </a:r>
            <a:r>
              <a:rPr lang="en-US" altLang="ko-KR" dirty="0"/>
              <a:t>MY TRIP SPOT HOME </a:t>
            </a:r>
            <a:r>
              <a:rPr lang="ko-KR" altLang="en-US" dirty="0"/>
              <a:t>페이지에 접근합니다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en-US" altLang="ko-KR" dirty="0"/>
              <a:t>SPOT HOME</a:t>
            </a:r>
            <a:r>
              <a:rPr lang="ko-KR" altLang="en-US" dirty="0"/>
              <a:t>은 </a:t>
            </a:r>
            <a:r>
              <a:rPr lang="en-US" altLang="ko-KR" dirty="0"/>
              <a:t>‘</a:t>
            </a:r>
            <a:r>
              <a:rPr lang="ko-KR" altLang="en-US" dirty="0"/>
              <a:t>내 블로그</a:t>
            </a:r>
            <a:r>
              <a:rPr lang="en-US" altLang="ko-KR" dirty="0"/>
              <a:t>‘ </a:t>
            </a:r>
            <a:r>
              <a:rPr lang="ko-KR" altLang="en-US" dirty="0"/>
              <a:t>형식으로 생각하시면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주소창에는 사용자 아이디를 포함한 </a:t>
            </a:r>
            <a:r>
              <a:rPr lang="en-US" altLang="ko-KR" dirty="0" err="1"/>
              <a:t>url</a:t>
            </a:r>
            <a:r>
              <a:rPr lang="ko-KR" altLang="en-US" dirty="0"/>
              <a:t>이 존재하는데</a:t>
            </a:r>
            <a:r>
              <a:rPr lang="en-US" altLang="ko-KR" dirty="0"/>
              <a:t>, </a:t>
            </a:r>
            <a:r>
              <a:rPr lang="ko-KR" altLang="en-US" dirty="0"/>
              <a:t>이 때 사용자 아이디를 다른 회원의 아이디로 바꾸면 그 </a:t>
            </a:r>
            <a:r>
              <a:rPr lang="ko-KR" altLang="en-US" dirty="0" err="1"/>
              <a:t>회운의</a:t>
            </a:r>
            <a:r>
              <a:rPr lang="ko-KR" altLang="en-US" dirty="0"/>
              <a:t> </a:t>
            </a:r>
            <a:r>
              <a:rPr lang="en-US" altLang="ko-KR" dirty="0"/>
              <a:t>SPOT HOME</a:t>
            </a:r>
            <a:r>
              <a:rPr lang="ko-KR" altLang="en-US" dirty="0"/>
              <a:t>으로 이동할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왼쪽에는 메뉴 바가 존재하는데</a:t>
            </a:r>
            <a:r>
              <a:rPr lang="en-US" altLang="ko-KR" dirty="0"/>
              <a:t>, </a:t>
            </a:r>
            <a:r>
              <a:rPr lang="ko-KR" altLang="en-US" dirty="0"/>
              <a:t>각 메뉴들의 기능은 오른쪽의 테이블에 </a:t>
            </a:r>
            <a:r>
              <a:rPr lang="ko-KR" altLang="en-US" dirty="0" err="1"/>
              <a:t>정리되어있습니다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페이지 중앙에는 사용자가 등록한 여행들의 대표 장소들을 </a:t>
            </a:r>
            <a:r>
              <a:rPr lang="ko-KR" altLang="en-US" dirty="0" err="1"/>
              <a:t>맵핀</a:t>
            </a:r>
            <a:r>
              <a:rPr lang="ko-KR" altLang="en-US" dirty="0"/>
              <a:t> 형식으로 지도에 출력하였습니다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23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 등록 페이지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창을 클릭해서 여행 기간을 설정할 수 있습니다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input </a:t>
            </a:r>
            <a:r>
              <a:rPr lang="ko-KR" altLang="en-US" dirty="0"/>
              <a:t>창 우측의 </a:t>
            </a:r>
            <a:r>
              <a:rPr lang="en-US" altLang="ko-KR" dirty="0"/>
              <a:t>‘</a:t>
            </a:r>
            <a:r>
              <a:rPr lang="ko-KR" altLang="en-US" dirty="0"/>
              <a:t>당일여행</a:t>
            </a:r>
            <a:r>
              <a:rPr lang="en-US" altLang="ko-KR" dirty="0"/>
              <a:t>’</a:t>
            </a:r>
            <a:r>
              <a:rPr lang="ko-KR" altLang="en-US" dirty="0"/>
              <a:t>을 체크한다면 날짜가 하나만 선택되도록 </a:t>
            </a:r>
            <a:r>
              <a:rPr lang="en-US" altLang="ko-KR" dirty="0" err="1"/>
              <a:t>datepicker</a:t>
            </a:r>
            <a:r>
              <a:rPr lang="ko-KR" altLang="en-US" dirty="0"/>
              <a:t>달력을 자동으로 변경합니다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대분류와 중분류에 따라 </a:t>
            </a:r>
            <a:r>
              <a:rPr lang="en-US" altLang="ko-KR" dirty="0"/>
              <a:t>select box</a:t>
            </a:r>
            <a:r>
              <a:rPr lang="ko-KR" altLang="en-US" dirty="0"/>
              <a:t>에 출력되는 목록이 달라집니다</a:t>
            </a:r>
            <a:r>
              <a:rPr lang="en-US" altLang="ko-KR" dirty="0"/>
              <a:t>. </a:t>
            </a:r>
            <a:r>
              <a:rPr lang="ko-KR" altLang="en-US" dirty="0"/>
              <a:t>대분류만 선택해서 저장하는 것도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사용자가 등록한 여행을 공개할 범위를 설정할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여행 계획을 설계할 때 작성하거나 참고했던 파일이 있으면 최대 </a:t>
            </a:r>
            <a:r>
              <a:rPr lang="en-US" altLang="ko-KR" dirty="0"/>
              <a:t>2</a:t>
            </a:r>
            <a:r>
              <a:rPr lang="ko-KR" altLang="en-US" dirty="0"/>
              <a:t>개까지 첨부가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98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여행들을 등록한 후 여행 메뉴를 클릭하면 내가 등록한 여행들의 목록이 출력됩니다</a:t>
            </a:r>
            <a:r>
              <a:rPr lang="en-US" altLang="ko-KR" dirty="0"/>
              <a:t>. </a:t>
            </a:r>
            <a:r>
              <a:rPr lang="ko-KR" altLang="en-US" dirty="0"/>
              <a:t>이 때 여행 메뉴 목록은 사용자가 원하는 대로 추가</a:t>
            </a:r>
            <a:r>
              <a:rPr lang="en-US" altLang="ko-KR" dirty="0"/>
              <a:t>/</a:t>
            </a:r>
            <a:r>
              <a:rPr lang="ko-KR" altLang="en-US" dirty="0"/>
              <a:t>삭제가 가능합니다</a:t>
            </a:r>
            <a:r>
              <a:rPr lang="en-US" altLang="ko-KR" dirty="0"/>
              <a:t>. </a:t>
            </a:r>
            <a:r>
              <a:rPr lang="ko-KR" altLang="en-US" dirty="0"/>
              <a:t>오른쪽 하단에 사용자가 추가한 여행 메뉴의 예시를 보여드리고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여행 리스트는 한 페이지에 여행 목록을 </a:t>
            </a:r>
            <a:r>
              <a:rPr lang="en-US" altLang="ko-KR" dirty="0"/>
              <a:t>5</a:t>
            </a:r>
            <a:r>
              <a:rPr lang="ko-KR" altLang="en-US" dirty="0"/>
              <a:t>개씩 출력하도록 </a:t>
            </a:r>
            <a:r>
              <a:rPr lang="ko-KR" altLang="en-US" dirty="0" err="1"/>
              <a:t>페이지네이션</a:t>
            </a:r>
            <a:r>
              <a:rPr lang="ko-KR" altLang="en-US" dirty="0"/>
              <a:t> 처리 되어있습니다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7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 리스트에서 여행을 하나 클릭하면 여행 상세 페이지로 이동하게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여행에는 </a:t>
            </a:r>
            <a:r>
              <a:rPr lang="ko-KR" altLang="en-US" dirty="0" err="1"/>
              <a:t>먹부림</a:t>
            </a:r>
            <a:r>
              <a:rPr lang="en-US" altLang="ko-KR" dirty="0"/>
              <a:t>, </a:t>
            </a:r>
            <a:r>
              <a:rPr lang="ko-KR" altLang="en-US" dirty="0"/>
              <a:t>숙박</a:t>
            </a:r>
            <a:r>
              <a:rPr lang="en-US" altLang="ko-KR" dirty="0"/>
              <a:t>, </a:t>
            </a:r>
            <a:r>
              <a:rPr lang="ko-KR" altLang="en-US" dirty="0"/>
              <a:t>스포츠 등의 여러가지 활동들이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여행 상세 페이지에서는 하나의 여행에서 활동한 장소들</a:t>
            </a:r>
            <a:r>
              <a:rPr lang="en-US" altLang="ko-KR" dirty="0"/>
              <a:t> </a:t>
            </a:r>
            <a:r>
              <a:rPr lang="ko-KR" altLang="en-US" dirty="0"/>
              <a:t>등록할 수 있는데</a:t>
            </a:r>
            <a:r>
              <a:rPr lang="en-US" altLang="ko-KR" dirty="0"/>
              <a:t>, </a:t>
            </a:r>
            <a:r>
              <a:rPr lang="ko-KR" altLang="en-US" dirty="0"/>
              <a:t>이 활동 장소들을 </a:t>
            </a:r>
            <a:r>
              <a:rPr lang="ko-KR" altLang="en-US" dirty="0" err="1"/>
              <a:t>맵핀으로</a:t>
            </a:r>
            <a:r>
              <a:rPr lang="ko-KR" altLang="en-US" dirty="0"/>
              <a:t> 주소에 모두 표시합니다</a:t>
            </a:r>
            <a:r>
              <a:rPr lang="en-US" altLang="ko-KR" dirty="0"/>
              <a:t>. </a:t>
            </a:r>
            <a:r>
              <a:rPr lang="ko-KR" altLang="en-US" dirty="0"/>
              <a:t>이때 지도는 활동 장소들을 한 번에 담을 수 있는 범위로 자동 확대</a:t>
            </a:r>
            <a:r>
              <a:rPr lang="en-US" altLang="ko-KR" dirty="0"/>
              <a:t>/</a:t>
            </a:r>
            <a:r>
              <a:rPr lang="ko-KR" altLang="en-US" dirty="0"/>
              <a:t>축소를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활동 리스트들도 여행리스트와 마찬가지로 </a:t>
            </a:r>
            <a:r>
              <a:rPr lang="ko-KR" altLang="en-US" dirty="0" err="1"/>
              <a:t>페이지네이션을</a:t>
            </a:r>
            <a:r>
              <a:rPr lang="ko-KR" altLang="en-US" dirty="0"/>
              <a:t>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77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활동을 등록할 때 출력되는 페이지입니다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Select box</a:t>
            </a:r>
            <a:r>
              <a:rPr lang="ko-KR" altLang="en-US" dirty="0"/>
              <a:t>로 활동 종류를 선택할 수 있습니다</a:t>
            </a:r>
            <a:r>
              <a:rPr lang="en-US" altLang="ko-KR" dirty="0"/>
              <a:t>. </a:t>
            </a:r>
            <a:r>
              <a:rPr lang="ko-KR" altLang="en-US" dirty="0"/>
              <a:t>활동 종류는 우측에 표로 </a:t>
            </a:r>
            <a:r>
              <a:rPr lang="ko-KR" altLang="en-US" dirty="0" err="1"/>
              <a:t>정리해두었습니다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select box</a:t>
            </a:r>
            <a:r>
              <a:rPr lang="ko-KR" altLang="en-US" dirty="0"/>
              <a:t>에서 선택한 활동의 종류가 </a:t>
            </a:r>
            <a:r>
              <a:rPr lang="en-US" altLang="ko-KR" dirty="0"/>
              <a:t>‘</a:t>
            </a:r>
            <a:r>
              <a:rPr lang="ko-KR" altLang="en-US" dirty="0"/>
              <a:t>숙박</a:t>
            </a:r>
            <a:r>
              <a:rPr lang="en-US" altLang="ko-KR" dirty="0"/>
              <a:t>’</a:t>
            </a:r>
            <a:r>
              <a:rPr lang="ko-KR" altLang="en-US" dirty="0"/>
              <a:t>이라면</a:t>
            </a:r>
            <a:r>
              <a:rPr lang="en-US" altLang="ko-KR" dirty="0"/>
              <a:t>, </a:t>
            </a:r>
            <a:r>
              <a:rPr lang="en-US" altLang="ko-KR" dirty="0" err="1"/>
              <a:t>datepicker</a:t>
            </a:r>
            <a:r>
              <a:rPr lang="ko-KR" altLang="en-US" dirty="0"/>
              <a:t>를 클릭했을 때 나타나는 달력이 여러 날짜를 선택할 수 있도록 스타일이 변경됩니다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활동 내용은 </a:t>
            </a:r>
            <a:r>
              <a:rPr lang="en-US" altLang="ko-KR" dirty="0" err="1"/>
              <a:t>summernote</a:t>
            </a:r>
            <a:r>
              <a:rPr lang="ko-KR" altLang="en-US" dirty="0"/>
              <a:t>를 추가하여 사진 및 내용을 업로드할 수 있도록 구현하였습니다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64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활동 등록 시 꼭 주소를 기입하여야 합니다</a:t>
            </a:r>
            <a:r>
              <a:rPr lang="en-US" altLang="ko-KR" dirty="0"/>
              <a:t>. </a:t>
            </a:r>
            <a:r>
              <a:rPr lang="ko-KR" altLang="en-US" dirty="0"/>
              <a:t>주소를 기입하지 않으면 경고창과 함께 활동 등록에 실패하게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Kakao </a:t>
            </a:r>
            <a:r>
              <a:rPr lang="ko-KR" altLang="en-US" dirty="0"/>
              <a:t>주소 찾기 </a:t>
            </a:r>
            <a:r>
              <a:rPr lang="en-US" altLang="ko-KR" dirty="0"/>
              <a:t>API</a:t>
            </a:r>
            <a:r>
              <a:rPr lang="ko-KR" altLang="en-US" dirty="0"/>
              <a:t>를 사용하였고</a:t>
            </a:r>
            <a:r>
              <a:rPr lang="en-US" altLang="ko-KR" dirty="0"/>
              <a:t>, </a:t>
            </a:r>
            <a:r>
              <a:rPr lang="ko-KR" altLang="en-US" dirty="0"/>
              <a:t>주소 검색창에서 검색한 주소를 클릭하면 자동으로 해당 주소의 지도 </a:t>
            </a:r>
            <a:r>
              <a:rPr lang="ko-KR" altLang="en-US" dirty="0" err="1"/>
              <a:t>맵핀이</a:t>
            </a:r>
            <a:r>
              <a:rPr lang="ko-KR" altLang="en-US" dirty="0"/>
              <a:t> 하단에 생성되도록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3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mypage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닉네임 설정과</a:t>
            </a:r>
            <a:endParaRPr lang="en-US" altLang="ko-KR" dirty="0"/>
          </a:p>
          <a:p>
            <a:r>
              <a:rPr lang="ko-KR" altLang="en-US" dirty="0"/>
              <a:t>비밀번호 재설정을 진행할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 컴퓨터에 저장되어 있는 사진을 프로필 사진으로 등록할 수 있습니다</a:t>
            </a:r>
            <a:r>
              <a:rPr lang="en-US" altLang="ko-KR" dirty="0"/>
              <a:t>. </a:t>
            </a:r>
            <a:r>
              <a:rPr lang="ko-KR" altLang="en-US" dirty="0"/>
              <a:t>이 때 사용자가 등록한 프로필 사진은 서버에 저장됩니다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앞선 슬라이드에서 잠깐 언급했던 사용자 메뉴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기능을 </a:t>
            </a:r>
            <a:r>
              <a:rPr lang="en-US" altLang="ko-KR" dirty="0" err="1"/>
              <a:t>mypage</a:t>
            </a:r>
            <a:r>
              <a:rPr lang="ko-KR" altLang="en-US" dirty="0"/>
              <a:t>에서 진행할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사용자메뉴는 최소 </a:t>
            </a:r>
            <a:r>
              <a:rPr lang="en-US" altLang="ko-KR" dirty="0"/>
              <a:t>1</a:t>
            </a:r>
            <a:r>
              <a:rPr lang="ko-KR" altLang="en-US" dirty="0"/>
              <a:t>개는 </a:t>
            </a:r>
            <a:r>
              <a:rPr lang="ko-KR" altLang="en-US" dirty="0" err="1"/>
              <a:t>존재해야하고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개를 초과한 메뉴는 생성할 수 없게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0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MY TRIP DIARY </a:t>
            </a:r>
            <a:r>
              <a:rPr lang="ko-KR" altLang="en-US" dirty="0"/>
              <a:t>프로젝트는 사용자가 원하는 여행에 대한 정보</a:t>
            </a:r>
            <a:r>
              <a:rPr lang="en-US" altLang="ko-KR" dirty="0"/>
              <a:t>, </a:t>
            </a:r>
            <a:r>
              <a:rPr lang="ko-KR" altLang="en-US" dirty="0"/>
              <a:t>여행에서 겪는 다양한 활동 등을 쉽게 기록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공유하기 위한 서비스 제공을 목표로 기획 및 제작되었습니다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0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각 사용자들은 본인의 여행과</a:t>
            </a:r>
            <a:r>
              <a:rPr lang="en-US" altLang="ko-KR" dirty="0"/>
              <a:t>, </a:t>
            </a:r>
            <a:r>
              <a:rPr lang="ko-KR" altLang="en-US" dirty="0"/>
              <a:t>여행에서 행한 활동들을 작성할 수 있다고 설명 드렸습니다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로그인한 회원은 다른 사용자의 </a:t>
            </a:r>
            <a:r>
              <a:rPr lang="en-US" altLang="ko-KR" dirty="0"/>
              <a:t>SPOT HOME</a:t>
            </a:r>
            <a:r>
              <a:rPr lang="ko-KR" altLang="en-US" dirty="0"/>
              <a:t>에 방문하여 그 사용자가 작성한 여행을 </a:t>
            </a:r>
            <a:r>
              <a:rPr lang="en-US" altLang="ko-KR" dirty="0"/>
              <a:t>COPY</a:t>
            </a:r>
            <a:r>
              <a:rPr lang="ko-KR" altLang="en-US" dirty="0"/>
              <a:t>해서 가져올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사용자가 작성한 여행의 상세페이지에 접근하여 </a:t>
            </a:r>
            <a:r>
              <a:rPr lang="en-US" altLang="ko-KR" dirty="0"/>
              <a:t>[copy] </a:t>
            </a:r>
            <a:r>
              <a:rPr lang="ko-KR" altLang="en-US" dirty="0"/>
              <a:t>버튼을 클릭하면 메뉴 선택 창이 새창으로 출력되는데</a:t>
            </a:r>
            <a:r>
              <a:rPr lang="en-US" altLang="ko-KR" dirty="0"/>
              <a:t>, </a:t>
            </a:r>
            <a:r>
              <a:rPr lang="ko-KR" altLang="en-US" dirty="0"/>
              <a:t>이 때 선택한 메뉴에 해당 여행을 복사해서 가져옵니다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가져오기 성공 시 안내창을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가져온 여행 게시글은 원본 여행 게시글과 별개의 게시글이며</a:t>
            </a:r>
            <a:r>
              <a:rPr lang="en-US" altLang="ko-KR" dirty="0"/>
              <a:t>, </a:t>
            </a:r>
            <a:r>
              <a:rPr lang="ko-KR" altLang="en-US" dirty="0"/>
              <a:t>가져온 사용자가 </a:t>
            </a:r>
            <a:r>
              <a:rPr lang="ko-KR" altLang="en-US" dirty="0" err="1"/>
              <a:t>원하는대로</a:t>
            </a:r>
            <a:r>
              <a:rPr lang="ko-KR" altLang="en-US" dirty="0"/>
              <a:t> 수정이 가능합니다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63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게시글 가져오기 기능에 결제기능을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 등급을 가진 계정의 여행 </a:t>
            </a:r>
            <a:r>
              <a:rPr lang="ko-KR" altLang="en-US" dirty="0" err="1"/>
              <a:t>게시글에</a:t>
            </a:r>
            <a:r>
              <a:rPr lang="ko-KR" altLang="en-US" dirty="0"/>
              <a:t> 접근 후</a:t>
            </a:r>
            <a:endParaRPr lang="en-US" altLang="ko-KR" dirty="0"/>
          </a:p>
          <a:p>
            <a:r>
              <a:rPr lang="en-US" altLang="ko-KR" dirty="0"/>
              <a:t>[purchase] </a:t>
            </a:r>
            <a:r>
              <a:rPr lang="ko-KR" altLang="en-US" dirty="0"/>
              <a:t>버튼을 누르면</a:t>
            </a:r>
            <a:endParaRPr lang="en-US" altLang="ko-KR" dirty="0"/>
          </a:p>
          <a:p>
            <a:r>
              <a:rPr lang="ko-KR" altLang="en-US" dirty="0" err="1"/>
              <a:t>아임포트</a:t>
            </a:r>
            <a:r>
              <a:rPr lang="ko-KR" altLang="en-US" dirty="0"/>
              <a:t> 결제창이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결제 성공 후 여행을 복사할 </a:t>
            </a:r>
            <a:r>
              <a:rPr lang="en-US" altLang="ko-KR" dirty="0"/>
              <a:t>MY</a:t>
            </a:r>
            <a:r>
              <a:rPr lang="ko-KR" altLang="en-US" dirty="0"/>
              <a:t>메뉴를 선택하면 가져오기가 실행됩니다</a:t>
            </a:r>
            <a:r>
              <a:rPr lang="en-US" altLang="ko-KR" dirty="0"/>
              <a:t>. </a:t>
            </a:r>
            <a:r>
              <a:rPr lang="ko-KR" altLang="en-US" dirty="0"/>
              <a:t>한 번 결제한 여행은 횟수제한 없이 내 여행으로 가져오기가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86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트립메이트</a:t>
            </a:r>
            <a:r>
              <a:rPr lang="ko-KR" altLang="en-US" dirty="0"/>
              <a:t> 신청입니다</a:t>
            </a:r>
            <a:r>
              <a:rPr lang="en-US" altLang="ko-KR" dirty="0"/>
              <a:t>. </a:t>
            </a:r>
            <a:r>
              <a:rPr lang="ko-KR" altLang="en-US" dirty="0"/>
              <a:t>친구신청의 개념을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사용자의 </a:t>
            </a:r>
            <a:r>
              <a:rPr lang="en-US" altLang="ko-KR" dirty="0"/>
              <a:t>SPOT HOME</a:t>
            </a:r>
            <a:r>
              <a:rPr lang="ko-KR" altLang="en-US" dirty="0"/>
              <a:t>에 </a:t>
            </a:r>
            <a:r>
              <a:rPr lang="ko-KR" altLang="en-US" dirty="0" err="1"/>
              <a:t>접근하하여</a:t>
            </a:r>
            <a:r>
              <a:rPr lang="ko-KR" altLang="en-US" dirty="0"/>
              <a:t> 좌측 사이드바에  </a:t>
            </a:r>
            <a:r>
              <a:rPr lang="en-US" altLang="ko-KR" dirty="0"/>
              <a:t>‘REQUEST TRIPMATE’</a:t>
            </a:r>
            <a:r>
              <a:rPr lang="ko-KR" altLang="en-US" dirty="0"/>
              <a:t>라는 친구신청 메뉴를 클릭하면</a:t>
            </a:r>
            <a:r>
              <a:rPr lang="en-US" altLang="ko-KR" dirty="0"/>
              <a:t> </a:t>
            </a:r>
            <a:r>
              <a:rPr lang="ko-KR" altLang="en-US" dirty="0"/>
              <a:t>친구신청이 완료됩니다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신청 성공 시 신청 완료 </a:t>
            </a:r>
            <a:r>
              <a:rPr lang="ko-KR" altLang="en-US" dirty="0" err="1"/>
              <a:t>알림창이</a:t>
            </a:r>
            <a:r>
              <a:rPr lang="ko-KR" altLang="en-US" dirty="0"/>
              <a:t> 출력되며</a:t>
            </a:r>
            <a:r>
              <a:rPr lang="en-US" altLang="ko-KR" dirty="0"/>
              <a:t>, </a:t>
            </a:r>
            <a:r>
              <a:rPr lang="ko-KR" altLang="en-US" dirty="0"/>
              <a:t>같은 사용자에게 중복으로 친구 신청을 시도할 경우 수락대기 </a:t>
            </a:r>
            <a:r>
              <a:rPr lang="ko-KR" altLang="en-US" dirty="0" err="1"/>
              <a:t>알림창을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48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트립메이트</a:t>
            </a:r>
            <a:r>
              <a:rPr lang="ko-KR" altLang="en-US" dirty="0"/>
              <a:t> 신청을 보낸 내역과 신청을 받은 내역은 내 </a:t>
            </a:r>
            <a:r>
              <a:rPr lang="en-US" altLang="ko-KR" dirty="0"/>
              <a:t>SPOT HOME – TRIPMATE- REQUEST </a:t>
            </a:r>
            <a:r>
              <a:rPr lang="ko-KR" altLang="en-US" dirty="0"/>
              <a:t>메뉴에서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페이지에서는 내가 보낸 신청을 취소할 수도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내가 받은 </a:t>
            </a:r>
            <a:r>
              <a:rPr lang="ko-KR" altLang="en-US" dirty="0" err="1"/>
              <a:t>트립메이트</a:t>
            </a:r>
            <a:r>
              <a:rPr lang="ko-KR" altLang="en-US" dirty="0"/>
              <a:t> 신청에 대한 수락</a:t>
            </a:r>
            <a:r>
              <a:rPr lang="en-US" altLang="ko-KR" dirty="0"/>
              <a:t>/</a:t>
            </a:r>
            <a:r>
              <a:rPr lang="ko-KR" altLang="en-US" dirty="0"/>
              <a:t>거절 응답을 보낼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290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TRIPMATE LIST </a:t>
            </a:r>
            <a:r>
              <a:rPr lang="ko-KR" altLang="en-US" dirty="0"/>
              <a:t>메뉴에서는 나와 </a:t>
            </a:r>
            <a:r>
              <a:rPr lang="ko-KR" altLang="en-US" dirty="0" err="1"/>
              <a:t>트립메이트</a:t>
            </a:r>
            <a:r>
              <a:rPr lang="ko-KR" altLang="en-US" dirty="0"/>
              <a:t> 상태인 회원들의 목록을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시간상 목록 보여주기 기능 밖에 구현하지 못했지만 추후 </a:t>
            </a:r>
            <a:r>
              <a:rPr lang="ko-KR" altLang="en-US" dirty="0" err="1"/>
              <a:t>트립메이트</a:t>
            </a:r>
            <a:r>
              <a:rPr lang="ko-KR" altLang="en-US" dirty="0"/>
              <a:t> 삭제기능을 추가할 예정입니다</a:t>
            </a:r>
            <a:r>
              <a:rPr lang="en-US" altLang="ko-KR" dirty="0"/>
              <a:t>. –</a:t>
            </a:r>
            <a:r>
              <a:rPr lang="ko-KR" altLang="en-US" dirty="0"/>
              <a:t> </a:t>
            </a:r>
            <a:r>
              <a:rPr lang="ko-KR" altLang="en-US" dirty="0" err="1"/>
              <a:t>트립메이트</a:t>
            </a:r>
            <a:r>
              <a:rPr lang="ko-KR" altLang="en-US" dirty="0"/>
              <a:t> </a:t>
            </a:r>
            <a:r>
              <a:rPr lang="ko-KR" altLang="en-US" dirty="0" err="1"/>
              <a:t>삭제시</a:t>
            </a:r>
            <a:r>
              <a:rPr lang="ko-KR" altLang="en-US" dirty="0"/>
              <a:t> 상대방의 친구목록에서도 내가 지워집니다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등급을 가지고 있는 회원만 작성가능한 공지사항 페이지도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게시글 페이지들과 동일하게 한페이지에 </a:t>
            </a:r>
            <a:r>
              <a:rPr lang="en-US" altLang="ko-KR" dirty="0"/>
              <a:t>5</a:t>
            </a:r>
            <a:r>
              <a:rPr lang="ko-KR" altLang="en-US" dirty="0"/>
              <a:t>개씩 출력하도록 </a:t>
            </a:r>
            <a:r>
              <a:rPr lang="ko-KR" altLang="en-US" dirty="0" err="1"/>
              <a:t>페이지네이션을</a:t>
            </a:r>
            <a:r>
              <a:rPr lang="ko-KR" altLang="en-US" dirty="0"/>
              <a:t> 적용하였습니다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03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공지사항 게시글 상세페이지에서는 게시글 댓글 기능을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댓글의 삭제</a:t>
            </a:r>
            <a:r>
              <a:rPr lang="en-US" altLang="ko-KR" dirty="0"/>
              <a:t>/</a:t>
            </a:r>
            <a:r>
              <a:rPr lang="ko-KR" altLang="en-US" dirty="0"/>
              <a:t>수정 기능은 해당 댓글을 작성한 회원만 실행 가능하도록 구현하였습니다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28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ID/PW </a:t>
            </a:r>
            <a:r>
              <a:rPr lang="ko-KR" altLang="en-US" dirty="0"/>
              <a:t>찾기 기능이 있는 메인 페이지와</a:t>
            </a:r>
            <a:r>
              <a:rPr lang="en-US" altLang="ko-KR" dirty="0"/>
              <a:t>, </a:t>
            </a:r>
            <a:r>
              <a:rPr lang="ko-KR" altLang="en-US" dirty="0"/>
              <a:t>로그인 이후 사용 가능한 사용자 페이지로 이루어져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84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명세서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요구사항을 구현했으나 </a:t>
            </a:r>
            <a:r>
              <a:rPr lang="ko-KR" altLang="en-US" dirty="0" err="1"/>
              <a:t>미구현</a:t>
            </a:r>
            <a:r>
              <a:rPr lang="ko-KR" altLang="en-US" dirty="0"/>
              <a:t> 상태인 기능이 있어 이후 추가적으로 구현할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4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개발환경 입니다</a:t>
            </a:r>
            <a:r>
              <a:rPr lang="en-US" altLang="ko-KR" dirty="0"/>
              <a:t>. HTML5, JSP, Spring MVC </a:t>
            </a:r>
            <a:r>
              <a:rPr lang="ko-KR" altLang="en-US" dirty="0"/>
              <a:t>등의 </a:t>
            </a:r>
            <a:r>
              <a:rPr lang="en-US" altLang="ko-KR" dirty="0"/>
              <a:t>Framework</a:t>
            </a:r>
            <a:r>
              <a:rPr lang="ko-KR" altLang="en-US" dirty="0"/>
              <a:t>를 사용하였고 추가적으로 여러가지의 플러그인</a:t>
            </a:r>
            <a:r>
              <a:rPr lang="en-US" altLang="ko-KR" dirty="0"/>
              <a:t>, </a:t>
            </a:r>
            <a:r>
              <a:rPr lang="ko-KR" altLang="en-US" dirty="0"/>
              <a:t>라이브러리를 사용하여 다양한 기능을 구현하려고 노력했습니다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8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</a:t>
            </a:r>
            <a:r>
              <a:rPr lang="en-US" altLang="ko-KR" dirty="0"/>
              <a:t>JSP</a:t>
            </a:r>
            <a:r>
              <a:rPr lang="ko-KR" altLang="en-US" dirty="0"/>
              <a:t>에서 필요한 </a:t>
            </a:r>
            <a:r>
              <a:rPr lang="en-US" altLang="ko-KR" dirty="0"/>
              <a:t>DB</a:t>
            </a:r>
            <a:r>
              <a:rPr lang="ko-KR" altLang="en-US" dirty="0"/>
              <a:t>정보를</a:t>
            </a:r>
            <a:r>
              <a:rPr lang="en-US" altLang="ko-KR" dirty="0"/>
              <a:t> Controller – Service – </a:t>
            </a:r>
            <a:r>
              <a:rPr lang="en-US" altLang="ko-KR" dirty="0" err="1"/>
              <a:t>ServiceImp</a:t>
            </a:r>
            <a:r>
              <a:rPr lang="en-US" altLang="ko-KR" dirty="0"/>
              <a:t> – DAO – MAPPER </a:t>
            </a:r>
            <a:r>
              <a:rPr lang="ko-KR" altLang="en-US" dirty="0"/>
              <a:t>를 거쳐 </a:t>
            </a:r>
            <a:r>
              <a:rPr lang="en-US" altLang="ko-KR" dirty="0"/>
              <a:t>DB</a:t>
            </a:r>
            <a:r>
              <a:rPr lang="ko-KR" altLang="en-US" dirty="0"/>
              <a:t>에 도달하여 가져오는 구조를 가지고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3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ERD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38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이제부터는 구현한 내용에 대한 설명입니다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3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맨 처음 프로젝트를 실행하면 </a:t>
            </a:r>
            <a:r>
              <a:rPr lang="ko-KR" altLang="en-US" dirty="0" err="1"/>
              <a:t>메인과</a:t>
            </a:r>
            <a:r>
              <a:rPr lang="ko-KR" altLang="en-US" dirty="0"/>
              <a:t> 로그인을 겸하는 </a:t>
            </a:r>
            <a:r>
              <a:rPr lang="ko-KR" altLang="en-US" dirty="0" err="1"/>
              <a:t>메인페이지가</a:t>
            </a:r>
            <a:r>
              <a:rPr lang="ko-KR" altLang="en-US" dirty="0"/>
              <a:t>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 버튼</a:t>
            </a:r>
            <a:r>
              <a:rPr lang="en-US" altLang="ko-KR" dirty="0"/>
              <a:t>, ID/PW</a:t>
            </a:r>
            <a:r>
              <a:rPr lang="ko-KR" altLang="en-US" dirty="0"/>
              <a:t> 찾기 버튼</a:t>
            </a:r>
            <a:r>
              <a:rPr lang="en-US" altLang="ko-KR" dirty="0"/>
              <a:t>, </a:t>
            </a:r>
            <a:r>
              <a:rPr lang="ko-KR" altLang="en-US" dirty="0"/>
              <a:t>로그인 버튼으로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8955C-8E73-41BE-B260-FAF813376E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5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85976" y="92672"/>
            <a:ext cx="8972048" cy="495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755576" y="2787774"/>
            <a:ext cx="7794879" cy="144016"/>
          </a:xfrm>
          <a:prstGeom prst="rect">
            <a:avLst/>
          </a:prstGeom>
          <a:gradFill flip="none" rotWithShape="1">
            <a:gsLst>
              <a:gs pos="18000">
                <a:srgbClr val="C00000"/>
              </a:gs>
              <a:gs pos="54000">
                <a:schemeClr val="accent2">
                  <a:lumMod val="60000"/>
                  <a:lumOff val="40000"/>
                </a:schemeClr>
              </a:gs>
              <a:gs pos="82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635646"/>
            <a:ext cx="7772400" cy="1102519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7054" y="4736783"/>
            <a:ext cx="2133600" cy="273844"/>
          </a:xfrm>
        </p:spPr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0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7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5976" y="92672"/>
            <a:ext cx="8972048" cy="4958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12651"/>
            <a:ext cx="8496944" cy="470912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661442"/>
            <a:ext cx="8496944" cy="43585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7054" y="4736783"/>
            <a:ext cx="2133600" cy="273844"/>
          </a:xfrm>
        </p:spPr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876765-BCB6-4B8A-B704-9EB89326732D}"/>
              </a:ext>
            </a:extLst>
          </p:cNvPr>
          <p:cNvSpPr/>
          <p:nvPr userDrawn="1"/>
        </p:nvSpPr>
        <p:spPr>
          <a:xfrm>
            <a:off x="178975" y="589253"/>
            <a:ext cx="7794879" cy="72189"/>
          </a:xfrm>
          <a:prstGeom prst="rect">
            <a:avLst/>
          </a:prstGeom>
          <a:gradFill flip="none" rotWithShape="1">
            <a:gsLst>
              <a:gs pos="18000">
                <a:srgbClr val="C00000"/>
              </a:gs>
              <a:gs pos="54000">
                <a:schemeClr val="accent2">
                  <a:lumMod val="60000"/>
                  <a:lumOff val="40000"/>
                </a:schemeClr>
              </a:gs>
              <a:gs pos="8200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1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72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3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37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90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5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89FF8-B4D2-4937-B935-79B08771526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9AD99-4ECD-4087-8B5B-914D436C5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2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1491630"/>
            <a:ext cx="8928992" cy="1296144"/>
          </a:xfrm>
        </p:spPr>
        <p:txBody>
          <a:bodyPr>
            <a:noAutofit/>
          </a:bodyPr>
          <a:lstStyle/>
          <a:p>
            <a:r>
              <a:rPr lang="en-US" altLang="ko-KR" sz="6000" dirty="0"/>
              <a:t>MY</a:t>
            </a:r>
            <a:r>
              <a:rPr lang="ko-KR" altLang="en-US" sz="6000" dirty="0"/>
              <a:t> </a:t>
            </a:r>
            <a:r>
              <a:rPr lang="en-US" altLang="ko-KR" sz="6000" dirty="0"/>
              <a:t>TRIP</a:t>
            </a:r>
            <a:r>
              <a:rPr lang="ko-KR" altLang="en-US" sz="6000" dirty="0"/>
              <a:t> </a:t>
            </a:r>
            <a:r>
              <a:rPr lang="en-US" altLang="ko-KR" sz="6000" dirty="0"/>
              <a:t>DIARY</a:t>
            </a:r>
            <a:endParaRPr lang="ko-KR" altLang="en-US" sz="60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4AAA7C0-818C-4DD9-AAF1-E67E38488D08}"/>
              </a:ext>
            </a:extLst>
          </p:cNvPr>
          <p:cNvSpPr txBox="1">
            <a:spLocks/>
          </p:cNvSpPr>
          <p:nvPr/>
        </p:nvSpPr>
        <p:spPr>
          <a:xfrm>
            <a:off x="107504" y="2931790"/>
            <a:ext cx="892899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나만의 여행 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3D949-850B-4129-A231-0C09B881A9B0}"/>
              </a:ext>
            </a:extLst>
          </p:cNvPr>
          <p:cNvSpPr txBox="1"/>
          <p:nvPr/>
        </p:nvSpPr>
        <p:spPr>
          <a:xfrm>
            <a:off x="4094946" y="35238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권나영</a:t>
            </a:r>
          </a:p>
        </p:txBody>
      </p:sp>
    </p:spTree>
    <p:extLst>
      <p:ext uri="{BB962C8B-B14F-4D97-AF65-F5344CB8AC3E}">
        <p14:creationId xmlns:p14="http://schemas.microsoft.com/office/powerpoint/2010/main" val="378797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63638"/>
            <a:ext cx="9144000" cy="1296144"/>
          </a:xfrm>
        </p:spPr>
        <p:txBody>
          <a:bodyPr>
            <a:noAutofit/>
          </a:bodyPr>
          <a:lstStyle/>
          <a:p>
            <a:r>
              <a:rPr lang="en-US" altLang="ko-KR" sz="5000" b="1" dirty="0"/>
              <a:t>2. </a:t>
            </a:r>
            <a:r>
              <a:rPr lang="ko-KR" altLang="en-US" sz="5000" b="1" dirty="0"/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55823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개발환경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22B0B21-E71A-43A8-8EE8-C1C3153CEB4C}"/>
              </a:ext>
            </a:extLst>
          </p:cNvPr>
          <p:cNvSpPr/>
          <p:nvPr/>
        </p:nvSpPr>
        <p:spPr>
          <a:xfrm>
            <a:off x="716334" y="725027"/>
            <a:ext cx="7632848" cy="144016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6ADE9AF7-8ADA-4441-8B69-A1F7F35983EB}"/>
              </a:ext>
            </a:extLst>
          </p:cNvPr>
          <p:cNvSpPr/>
          <p:nvPr/>
        </p:nvSpPr>
        <p:spPr>
          <a:xfrm rot="16200000">
            <a:off x="1184386" y="256975"/>
            <a:ext cx="1440160" cy="2376264"/>
          </a:xfrm>
          <a:prstGeom prst="round2SameRect">
            <a:avLst/>
          </a:prstGeom>
          <a:solidFill>
            <a:srgbClr val="DE5454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F9186-95F6-42FE-91A7-6CFEB4295B74}"/>
              </a:ext>
            </a:extLst>
          </p:cNvPr>
          <p:cNvSpPr txBox="1"/>
          <p:nvPr/>
        </p:nvSpPr>
        <p:spPr>
          <a:xfrm>
            <a:off x="877977" y="749591"/>
            <a:ext cx="2105063" cy="1359539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운영체제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소스코드 작성 프로그램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웹서버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데이터베이스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형상관리도구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162F13-4F75-481D-8897-99FB295FE422}"/>
              </a:ext>
            </a:extLst>
          </p:cNvPr>
          <p:cNvSpPr txBox="1"/>
          <p:nvPr/>
        </p:nvSpPr>
        <p:spPr>
          <a:xfrm>
            <a:off x="3144683" y="761761"/>
            <a:ext cx="1908921" cy="1359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/>
              <a:t>Window 10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Eclipse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Apache Tomcat v9.0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MySQL server v8.0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GitHub</a:t>
            </a:r>
            <a:endParaRPr lang="ko-KR" altLang="en-US" sz="1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55A10A-B121-4DEF-9214-4C0503783D8A}"/>
              </a:ext>
            </a:extLst>
          </p:cNvPr>
          <p:cNvSpPr/>
          <p:nvPr/>
        </p:nvSpPr>
        <p:spPr>
          <a:xfrm>
            <a:off x="716335" y="2210721"/>
            <a:ext cx="7632848" cy="891789"/>
          </a:xfrm>
          <a:prstGeom prst="roundRect">
            <a:avLst>
              <a:gd name="adj" fmla="val 24143"/>
            </a:avLst>
          </a:prstGeom>
          <a:solidFill>
            <a:srgbClr val="FFFFFF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BA5ECF1F-C971-4D13-BEA7-AC7DF20E243A}"/>
              </a:ext>
            </a:extLst>
          </p:cNvPr>
          <p:cNvSpPr/>
          <p:nvPr/>
        </p:nvSpPr>
        <p:spPr>
          <a:xfrm rot="16200000">
            <a:off x="1458572" y="1468484"/>
            <a:ext cx="891789" cy="2376264"/>
          </a:xfrm>
          <a:prstGeom prst="round2SameRect">
            <a:avLst>
              <a:gd name="adj1" fmla="val 23075"/>
              <a:gd name="adj2" fmla="val 0"/>
            </a:avLst>
          </a:prstGeom>
          <a:solidFill>
            <a:srgbClr val="DE5454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F43701-3273-41FA-B8EE-10816D9EC205}"/>
              </a:ext>
            </a:extLst>
          </p:cNvPr>
          <p:cNvSpPr txBox="1"/>
          <p:nvPr/>
        </p:nvSpPr>
        <p:spPr>
          <a:xfrm>
            <a:off x="1848692" y="2210720"/>
            <a:ext cx="1134349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Front-End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Language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Framework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8B438-8C6E-49E3-91EE-A63A257782C8}"/>
              </a:ext>
            </a:extLst>
          </p:cNvPr>
          <p:cNvSpPr txBox="1"/>
          <p:nvPr/>
        </p:nvSpPr>
        <p:spPr>
          <a:xfrm>
            <a:off x="3142966" y="2441093"/>
            <a:ext cx="2723694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/>
              <a:t>HTML5, JSP, CSS, JAVASCRIPT</a:t>
            </a:r>
            <a:endParaRPr lang="ko-KR" altLang="en-US" sz="1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15C7969-13F1-4D13-9ED3-815F959B913D}"/>
              </a:ext>
            </a:extLst>
          </p:cNvPr>
          <p:cNvSpPr/>
          <p:nvPr/>
        </p:nvSpPr>
        <p:spPr>
          <a:xfrm>
            <a:off x="716335" y="3155258"/>
            <a:ext cx="7632848" cy="891789"/>
          </a:xfrm>
          <a:prstGeom prst="roundRect">
            <a:avLst>
              <a:gd name="adj" fmla="val 24143"/>
            </a:avLst>
          </a:prstGeom>
          <a:solidFill>
            <a:srgbClr val="FFFFFF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9FB1E057-5439-488E-98BA-3AAF9560CB9C}"/>
              </a:ext>
            </a:extLst>
          </p:cNvPr>
          <p:cNvSpPr/>
          <p:nvPr/>
        </p:nvSpPr>
        <p:spPr>
          <a:xfrm rot="16200000">
            <a:off x="1458572" y="2413021"/>
            <a:ext cx="891789" cy="2376264"/>
          </a:xfrm>
          <a:prstGeom prst="round2SameRect">
            <a:avLst>
              <a:gd name="adj1" fmla="val 23075"/>
              <a:gd name="adj2" fmla="val 0"/>
            </a:avLst>
          </a:prstGeom>
          <a:solidFill>
            <a:srgbClr val="DE5454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78BD2B-B1F4-44D8-9C1B-B4C7731FA145}"/>
              </a:ext>
            </a:extLst>
          </p:cNvPr>
          <p:cNvSpPr txBox="1"/>
          <p:nvPr/>
        </p:nvSpPr>
        <p:spPr>
          <a:xfrm>
            <a:off x="3142966" y="3438446"/>
            <a:ext cx="2219647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/>
              <a:t>Spring MVC Framework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6662B-9BDD-4335-BEB0-8C6476512B63}"/>
              </a:ext>
            </a:extLst>
          </p:cNvPr>
          <p:cNvSpPr txBox="1"/>
          <p:nvPr/>
        </p:nvSpPr>
        <p:spPr>
          <a:xfrm>
            <a:off x="1848692" y="3179914"/>
            <a:ext cx="1134349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Back-End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Language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Framework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89ABA11-ACD4-498A-A36A-D04EBF823D01}"/>
              </a:ext>
            </a:extLst>
          </p:cNvPr>
          <p:cNvSpPr/>
          <p:nvPr/>
        </p:nvSpPr>
        <p:spPr>
          <a:xfrm>
            <a:off x="716335" y="4099794"/>
            <a:ext cx="7632848" cy="891789"/>
          </a:xfrm>
          <a:prstGeom prst="roundRect">
            <a:avLst>
              <a:gd name="adj" fmla="val 24143"/>
            </a:avLst>
          </a:prstGeom>
          <a:solidFill>
            <a:srgbClr val="FFFFFF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AF561827-3B4E-4FEE-81DD-AC0FC818070B}"/>
              </a:ext>
            </a:extLst>
          </p:cNvPr>
          <p:cNvSpPr/>
          <p:nvPr/>
        </p:nvSpPr>
        <p:spPr>
          <a:xfrm rot="16200000">
            <a:off x="1458573" y="3357556"/>
            <a:ext cx="891789" cy="2376264"/>
          </a:xfrm>
          <a:prstGeom prst="round2SameRect">
            <a:avLst>
              <a:gd name="adj1" fmla="val 23075"/>
              <a:gd name="adj2" fmla="val 0"/>
            </a:avLst>
          </a:prstGeom>
          <a:solidFill>
            <a:srgbClr val="DE5454"/>
          </a:solidFill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8AEFE-8FE5-4527-9D39-0F6ED92AF5E3}"/>
              </a:ext>
            </a:extLst>
          </p:cNvPr>
          <p:cNvSpPr txBox="1"/>
          <p:nvPr/>
        </p:nvSpPr>
        <p:spPr>
          <a:xfrm>
            <a:off x="2177948" y="4124450"/>
            <a:ext cx="805092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Plug-In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Library</a:t>
            </a:r>
          </a:p>
          <a:p>
            <a:pPr algn="r"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API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C0ED1-6D68-47A8-86EB-DCF0EFD1D1F4}"/>
              </a:ext>
            </a:extLst>
          </p:cNvPr>
          <p:cNvSpPr txBox="1"/>
          <p:nvPr/>
        </p:nvSpPr>
        <p:spPr>
          <a:xfrm>
            <a:off x="3106712" y="4124450"/>
            <a:ext cx="4178708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b="1" dirty="0"/>
              <a:t>Tiles, Lombok, spring-security, </a:t>
            </a:r>
            <a:r>
              <a:rPr lang="en-US" altLang="ko-KR" sz="1400" b="1" dirty="0" err="1"/>
              <a:t>json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fileupload</a:t>
            </a:r>
            <a:endParaRPr lang="en-US" altLang="ko-KR" sz="1400" b="1" dirty="0"/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jQuery</a:t>
            </a:r>
          </a:p>
          <a:p>
            <a:pPr algn="l">
              <a:lnSpc>
                <a:spcPct val="120000"/>
              </a:lnSpc>
            </a:pPr>
            <a:r>
              <a:rPr lang="en-US" altLang="ko-KR" sz="1400" b="1" dirty="0"/>
              <a:t>Kakao map API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2538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A77D31B-7CA6-4439-A676-C806B3791995}"/>
              </a:ext>
            </a:extLst>
          </p:cNvPr>
          <p:cNvSpPr/>
          <p:nvPr/>
        </p:nvSpPr>
        <p:spPr>
          <a:xfrm>
            <a:off x="3017361" y="2669471"/>
            <a:ext cx="2705975" cy="2278543"/>
          </a:xfrm>
          <a:prstGeom prst="roundRect">
            <a:avLst>
              <a:gd name="adj" fmla="val 6634"/>
            </a:avLst>
          </a:prstGeom>
          <a:solidFill>
            <a:srgbClr val="D2ECB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개발구조</a:t>
            </a:r>
            <a:endParaRPr lang="ko-KR" altLang="en-US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D573CA-C49C-4C8D-A446-402BC7EF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6" y="1052700"/>
            <a:ext cx="2112007" cy="1526964"/>
          </a:xfrm>
          <a:prstGeom prst="rect">
            <a:avLst/>
          </a:prstGeom>
        </p:spPr>
      </p:pic>
      <p:pic>
        <p:nvPicPr>
          <p:cNvPr id="1026" name="Picture 2" descr="MAC / Windows OS 스프링 STS 이클립스 Market Place 설치, 환경 설정">
            <a:extLst>
              <a:ext uri="{FF2B5EF4-FFF2-40B4-BE49-F238E27FC236}">
                <a16:creationId xmlns:a16="http://schemas.microsoft.com/office/drawing/2014/main" id="{739F8815-D00A-432C-94D8-33E78CDA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724" y="1007798"/>
            <a:ext cx="2317948" cy="16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Handling (MySQL)">
            <a:extLst>
              <a:ext uri="{FF2B5EF4-FFF2-40B4-BE49-F238E27FC236}">
                <a16:creationId xmlns:a16="http://schemas.microsoft.com/office/drawing/2014/main" id="{AB9A216A-CD30-4A75-BD67-F0DBC966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52701"/>
            <a:ext cx="2429572" cy="161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6FB630-4682-4025-AB0E-6884AD9D60C4}"/>
              </a:ext>
            </a:extLst>
          </p:cNvPr>
          <p:cNvSpPr/>
          <p:nvPr/>
        </p:nvSpPr>
        <p:spPr>
          <a:xfrm>
            <a:off x="3142790" y="2863772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Controller</a:t>
            </a:r>
            <a:endParaRPr lang="ko-KR" altLang="en-US" sz="14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34A9E2-4812-4168-B27A-1008442B4E3C}"/>
              </a:ext>
            </a:extLst>
          </p:cNvPr>
          <p:cNvSpPr/>
          <p:nvPr/>
        </p:nvSpPr>
        <p:spPr>
          <a:xfrm>
            <a:off x="3142790" y="3249867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Service</a:t>
            </a:r>
            <a:endParaRPr lang="ko-KR" altLang="en-US" sz="1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0101BC5-A236-428B-864D-18707DEE4D30}"/>
              </a:ext>
            </a:extLst>
          </p:cNvPr>
          <p:cNvSpPr/>
          <p:nvPr/>
        </p:nvSpPr>
        <p:spPr>
          <a:xfrm>
            <a:off x="6735571" y="3321069"/>
            <a:ext cx="1345442" cy="708127"/>
          </a:xfrm>
          <a:prstGeom prst="roundRect">
            <a:avLst/>
          </a:prstGeom>
          <a:solidFill>
            <a:srgbClr val="1062A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DATABASE</a:t>
            </a:r>
            <a:endParaRPr lang="ko-KR" altLang="en-US" sz="14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46751E6-1350-49C9-BC76-482047BC4DB9}"/>
              </a:ext>
            </a:extLst>
          </p:cNvPr>
          <p:cNvSpPr/>
          <p:nvPr/>
        </p:nvSpPr>
        <p:spPr>
          <a:xfrm>
            <a:off x="755576" y="3318562"/>
            <a:ext cx="1345442" cy="708127"/>
          </a:xfrm>
          <a:prstGeom prst="roundRect">
            <a:avLst/>
          </a:prstGeom>
          <a:solidFill>
            <a:srgbClr val="1062A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JSP</a:t>
            </a:r>
            <a:endParaRPr lang="ko-KR" altLang="en-US" sz="1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2E946DC-C244-42CF-AB2E-B344587A9584}"/>
              </a:ext>
            </a:extLst>
          </p:cNvPr>
          <p:cNvSpPr/>
          <p:nvPr/>
        </p:nvSpPr>
        <p:spPr>
          <a:xfrm>
            <a:off x="3142790" y="3635962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/>
              <a:t>ServiceImp</a:t>
            </a:r>
            <a:endParaRPr lang="ko-KR" altLang="en-US" sz="14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DE3CF8-DC76-4E52-8C47-F8D530C7D817}"/>
              </a:ext>
            </a:extLst>
          </p:cNvPr>
          <p:cNvSpPr/>
          <p:nvPr/>
        </p:nvSpPr>
        <p:spPr>
          <a:xfrm>
            <a:off x="3142790" y="4022057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DAO</a:t>
            </a:r>
            <a:endParaRPr lang="ko-KR" altLang="en-US" sz="14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D21779-3D20-4FCA-A372-9E00E76DCD7C}"/>
              </a:ext>
            </a:extLst>
          </p:cNvPr>
          <p:cNvSpPr/>
          <p:nvPr/>
        </p:nvSpPr>
        <p:spPr>
          <a:xfrm>
            <a:off x="3142790" y="4408152"/>
            <a:ext cx="2455118" cy="371902"/>
          </a:xfrm>
          <a:prstGeom prst="roundRect">
            <a:avLst/>
          </a:prstGeom>
          <a:solidFill>
            <a:srgbClr val="6DB33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Mapper</a:t>
            </a:r>
            <a:endParaRPr lang="ko-KR" altLang="en-US" sz="1400" b="1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CBFD754-A45C-4FDF-ACD3-4E82EBCCBFBD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2101018" y="3049723"/>
            <a:ext cx="1041772" cy="622903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2D7A9F9-8B2F-4E99-8D07-4F3B16CE2832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 flipV="1">
            <a:off x="5597908" y="3675133"/>
            <a:ext cx="1137663" cy="918970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22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데이터베이스 구성 </a:t>
            </a:r>
            <a:r>
              <a:rPr lang="en-US" altLang="ko-KR" dirty="0"/>
              <a:t>(ERD)</a:t>
            </a:r>
            <a:endParaRPr lang="ko-KR" altLang="en-US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99EB71D-D5E1-465F-9140-2D0D5F6A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771550"/>
            <a:ext cx="6984776" cy="403791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872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63638"/>
            <a:ext cx="9144000" cy="1296144"/>
          </a:xfrm>
        </p:spPr>
        <p:txBody>
          <a:bodyPr>
            <a:noAutofit/>
          </a:bodyPr>
          <a:lstStyle/>
          <a:p>
            <a:r>
              <a:rPr lang="en-US" altLang="ko-KR" sz="5000" b="1" dirty="0"/>
              <a:t>3. </a:t>
            </a:r>
            <a:r>
              <a:rPr lang="ko-KR" altLang="en-US" sz="5000" b="1" dirty="0"/>
              <a:t>기술 구현</a:t>
            </a:r>
          </a:p>
        </p:txBody>
      </p:sp>
    </p:spTree>
    <p:extLst>
      <p:ext uri="{BB962C8B-B14F-4D97-AF65-F5344CB8AC3E}">
        <p14:creationId xmlns:p14="http://schemas.microsoft.com/office/powerpoint/2010/main" val="156312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메인페이지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DD8B7B-9741-4BD5-8DEB-8DCE68A5A6D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3536"/>
          <a:stretch/>
        </p:blipFill>
        <p:spPr>
          <a:xfrm>
            <a:off x="314059" y="843558"/>
            <a:ext cx="57600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24A804D-2429-4AAA-BD38-06142EC87C53}"/>
              </a:ext>
            </a:extLst>
          </p:cNvPr>
          <p:cNvSpPr/>
          <p:nvPr/>
        </p:nvSpPr>
        <p:spPr>
          <a:xfrm>
            <a:off x="683568" y="336383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41A2335-CF72-459D-8DDB-A617B53DF878}"/>
              </a:ext>
            </a:extLst>
          </p:cNvPr>
          <p:cNvSpPr/>
          <p:nvPr/>
        </p:nvSpPr>
        <p:spPr>
          <a:xfrm>
            <a:off x="683568" y="356460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E97E3E-8DCC-46C3-A4B1-500EEE23E066}"/>
              </a:ext>
            </a:extLst>
          </p:cNvPr>
          <p:cNvCxnSpPr/>
          <p:nvPr/>
        </p:nvCxnSpPr>
        <p:spPr>
          <a:xfrm>
            <a:off x="6156176" y="807554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A6FCC57C-378E-4DA3-86A3-4163974A3938}"/>
              </a:ext>
            </a:extLst>
          </p:cNvPr>
          <p:cNvSpPr/>
          <p:nvPr/>
        </p:nvSpPr>
        <p:spPr>
          <a:xfrm>
            <a:off x="2339752" y="356460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6E395A-CEF2-4223-8667-845692D73301}"/>
              </a:ext>
            </a:extLst>
          </p:cNvPr>
          <p:cNvSpPr/>
          <p:nvPr/>
        </p:nvSpPr>
        <p:spPr>
          <a:xfrm>
            <a:off x="2592063" y="3395365"/>
            <a:ext cx="864096" cy="504056"/>
          </a:xfrm>
          <a:prstGeom prst="rect">
            <a:avLst/>
          </a:pr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A2CCB5-2EB4-4C01-8406-60349ADABA59}"/>
              </a:ext>
            </a:extLst>
          </p:cNvPr>
          <p:cNvSpPr/>
          <p:nvPr/>
        </p:nvSpPr>
        <p:spPr>
          <a:xfrm>
            <a:off x="6318294" y="344587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4AC705A-4BD4-47DB-B3CD-996D3E02E8C6}"/>
              </a:ext>
            </a:extLst>
          </p:cNvPr>
          <p:cNvSpPr/>
          <p:nvPr/>
        </p:nvSpPr>
        <p:spPr>
          <a:xfrm>
            <a:off x="6323602" y="100316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3DC1F37-0603-4F3B-924B-6E9AD3E70CBE}"/>
              </a:ext>
            </a:extLst>
          </p:cNvPr>
          <p:cNvSpPr/>
          <p:nvPr/>
        </p:nvSpPr>
        <p:spPr>
          <a:xfrm>
            <a:off x="6323602" y="205317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62D552-5C51-4C1C-A188-00968A614F70}"/>
              </a:ext>
            </a:extLst>
          </p:cNvPr>
          <p:cNvSpPr txBox="1"/>
          <p:nvPr/>
        </p:nvSpPr>
        <p:spPr>
          <a:xfrm>
            <a:off x="6534318" y="3400000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로그인 확인버튼</a:t>
            </a:r>
            <a:endParaRPr lang="en-US" altLang="ko-KR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F883AF-C81A-4700-B1C9-7F3D0825FF4B}"/>
              </a:ext>
            </a:extLst>
          </p:cNvPr>
          <p:cNvSpPr txBox="1"/>
          <p:nvPr/>
        </p:nvSpPr>
        <p:spPr>
          <a:xfrm>
            <a:off x="6203190" y="3661901"/>
            <a:ext cx="2492990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Guest login </a:t>
            </a:r>
            <a:r>
              <a:rPr lang="ko-KR" altLang="en-US" sz="1200" dirty="0"/>
              <a:t>버튼으로</a:t>
            </a:r>
            <a:endParaRPr lang="en-US" altLang="ko-KR" sz="1200" dirty="0"/>
          </a:p>
          <a:p>
            <a:pPr algn="l">
              <a:lnSpc>
                <a:spcPct val="120000"/>
              </a:lnSpc>
            </a:pPr>
            <a:r>
              <a:rPr lang="ko-KR" altLang="en-US" sz="1200" dirty="0"/>
              <a:t>　로그인 없이 진입</a:t>
            </a:r>
            <a:endParaRPr lang="en-US" altLang="ko-KR" sz="1200" dirty="0"/>
          </a:p>
          <a:p>
            <a:pPr algn="l"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게스트로그인 사용자는</a:t>
            </a:r>
            <a:endParaRPr lang="en-US" altLang="ko-KR" sz="1200" dirty="0"/>
          </a:p>
          <a:p>
            <a:pPr algn="l">
              <a:lnSpc>
                <a:spcPct val="120000"/>
              </a:lnSpc>
            </a:pPr>
            <a:r>
              <a:rPr lang="ko-KR" altLang="en-US" sz="1200" dirty="0"/>
              <a:t> 　관리자의 </a:t>
            </a:r>
            <a:r>
              <a:rPr lang="en-US" altLang="ko-KR" sz="1200" dirty="0"/>
              <a:t>spot home</a:t>
            </a:r>
            <a:r>
              <a:rPr lang="ko-KR" altLang="en-US" sz="1200" dirty="0"/>
              <a:t>으로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8A238-F405-4F0F-9E18-C61083C4080E}"/>
              </a:ext>
            </a:extLst>
          </p:cNvPr>
          <p:cNvSpPr txBox="1"/>
          <p:nvPr/>
        </p:nvSpPr>
        <p:spPr>
          <a:xfrm>
            <a:off x="6534318" y="95728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회원가입 버튼</a:t>
            </a:r>
            <a:endParaRPr lang="en-US" altLang="ko-KR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BA16F0-854D-4A87-A75B-0DAE8A6FD566}"/>
              </a:ext>
            </a:extLst>
          </p:cNvPr>
          <p:cNvSpPr txBox="1"/>
          <p:nvPr/>
        </p:nvSpPr>
        <p:spPr>
          <a:xfrm>
            <a:off x="6203190" y="1188191"/>
            <a:ext cx="2929007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패스워드</a:t>
            </a:r>
            <a:r>
              <a:rPr lang="en-US" altLang="ko-KR" sz="1200" dirty="0"/>
              <a:t>, </a:t>
            </a:r>
            <a:r>
              <a:rPr lang="ko-KR" altLang="en-US" sz="1200" dirty="0"/>
              <a:t>전화번호</a:t>
            </a:r>
            <a:r>
              <a:rPr lang="en-US" altLang="ko-KR" sz="1200" dirty="0"/>
              <a:t>, </a:t>
            </a:r>
            <a:r>
              <a:rPr lang="ko-KR" altLang="en-US" sz="1200" dirty="0"/>
              <a:t>이메일을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　 필수 입력하여 회원가입 진행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87E351-E708-4B80-96D1-8262B9DDF4C5}"/>
              </a:ext>
            </a:extLst>
          </p:cNvPr>
          <p:cNvSpPr txBox="1"/>
          <p:nvPr/>
        </p:nvSpPr>
        <p:spPr>
          <a:xfrm>
            <a:off x="6534318" y="2001541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아이디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비밀번호 찾기</a:t>
            </a:r>
            <a:endParaRPr lang="en-US" altLang="ko-KR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A98C7-0460-4990-8452-979E926A58BD}"/>
              </a:ext>
            </a:extLst>
          </p:cNvPr>
          <p:cNvSpPr txBox="1"/>
          <p:nvPr/>
        </p:nvSpPr>
        <p:spPr>
          <a:xfrm>
            <a:off x="6203190" y="2269196"/>
            <a:ext cx="2861681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이름과 이메일을 입력하여 아이디를</a:t>
            </a:r>
            <a:r>
              <a:rPr lang="en-US" altLang="ko-KR" sz="1200" dirty="0"/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200" dirty="0"/>
              <a:t>   아이디와 이름을 입력하여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   이메일로 새 비밀번호를 전송 받음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8455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회원가입 페이지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(1)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472D5B4-12BF-4514-8F0F-B5BC7DB6E93C}"/>
              </a:ext>
            </a:extLst>
          </p:cNvPr>
          <p:cNvCxnSpPr/>
          <p:nvPr/>
        </p:nvCxnSpPr>
        <p:spPr>
          <a:xfrm>
            <a:off x="5148064" y="915494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CF78B99-6EB4-4685-BC7C-2A66B297E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" t="13602" r="37683" b="3800"/>
          <a:stretch/>
        </p:blipFill>
        <p:spPr>
          <a:xfrm>
            <a:off x="539552" y="915494"/>
            <a:ext cx="4320480" cy="396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432EE48-7D54-442D-88F4-DAF4116C38A2}"/>
              </a:ext>
            </a:extLst>
          </p:cNvPr>
          <p:cNvSpPr/>
          <p:nvPr/>
        </p:nvSpPr>
        <p:spPr>
          <a:xfrm>
            <a:off x="5652120" y="98306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25BD48-2FC6-46DD-836B-6D0EC4D5BADC}"/>
              </a:ext>
            </a:extLst>
          </p:cNvPr>
          <p:cNvSpPr/>
          <p:nvPr/>
        </p:nvSpPr>
        <p:spPr>
          <a:xfrm>
            <a:off x="5657428" y="259483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2CD489-BF11-443C-AEB0-0F19DBEA42E1}"/>
              </a:ext>
            </a:extLst>
          </p:cNvPr>
          <p:cNvSpPr/>
          <p:nvPr/>
        </p:nvSpPr>
        <p:spPr>
          <a:xfrm>
            <a:off x="5657428" y="364745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625808-B7A2-4BAB-A0BF-11F8858C211E}"/>
              </a:ext>
            </a:extLst>
          </p:cNvPr>
          <p:cNvSpPr txBox="1"/>
          <p:nvPr/>
        </p:nvSpPr>
        <p:spPr>
          <a:xfrm>
            <a:off x="5868144" y="937188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ID</a:t>
            </a:r>
            <a:r>
              <a:rPr lang="ko-KR" altLang="en-US" sz="1400" b="1" dirty="0"/>
              <a:t> 중복 체크</a:t>
            </a:r>
            <a:endParaRPr lang="en-US" altLang="ko-KR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88F69E-69D0-439C-97D0-0AE2C6E0DFF2}"/>
              </a:ext>
            </a:extLst>
          </p:cNvPr>
          <p:cNvSpPr txBox="1"/>
          <p:nvPr/>
        </p:nvSpPr>
        <p:spPr>
          <a:xfrm>
            <a:off x="5537016" y="1199089"/>
            <a:ext cx="3397084" cy="1178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사용자가 입력한 </a:t>
            </a:r>
            <a:r>
              <a:rPr lang="en-US" altLang="ko-KR" sz="1200" dirty="0"/>
              <a:t>ID</a:t>
            </a:r>
            <a:r>
              <a:rPr lang="ko-KR" altLang="en-US" sz="1200" dirty="0"/>
              <a:t>를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검색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DB</a:t>
            </a:r>
            <a:r>
              <a:rPr lang="ko-KR" altLang="en-US" sz="1200" dirty="0"/>
              <a:t>에 같은 </a:t>
            </a:r>
            <a:r>
              <a:rPr lang="en-US" altLang="ko-KR" sz="1200" dirty="0"/>
              <a:t>ID</a:t>
            </a:r>
            <a:r>
              <a:rPr lang="ko-KR" altLang="en-US" sz="1200" dirty="0"/>
              <a:t>가 존재하면 회원가입 불가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　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알림창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b="1" dirty="0">
                <a:solidFill>
                  <a:srgbClr val="DE5454"/>
                </a:solidFill>
              </a:rPr>
              <a:t>중복체크 후 다른 </a:t>
            </a:r>
            <a:r>
              <a:rPr lang="en-US" altLang="ko-KR" sz="1200" b="1" dirty="0">
                <a:solidFill>
                  <a:srgbClr val="DE5454"/>
                </a:solidFill>
              </a:rPr>
              <a:t>ID</a:t>
            </a:r>
            <a:r>
              <a:rPr lang="ko-KR" altLang="en-US" sz="1200" b="1" dirty="0">
                <a:solidFill>
                  <a:srgbClr val="DE5454"/>
                </a:solidFill>
              </a:rPr>
              <a:t>를 기입하고 회원가입을</a:t>
            </a:r>
            <a:r>
              <a:rPr lang="en-US" altLang="ko-KR" sz="1200" b="1" dirty="0">
                <a:solidFill>
                  <a:srgbClr val="DE5454"/>
                </a:solidFill>
              </a:rPr>
              <a:t/>
            </a:r>
            <a:br>
              <a:rPr lang="en-US" altLang="ko-KR" sz="1200" b="1" dirty="0">
                <a:solidFill>
                  <a:srgbClr val="DE5454"/>
                </a:solidFill>
              </a:rPr>
            </a:br>
            <a:r>
              <a:rPr lang="ko-KR" altLang="en-US" sz="1200" b="1" dirty="0">
                <a:solidFill>
                  <a:srgbClr val="DE5454"/>
                </a:solidFill>
              </a:rPr>
              <a:t>　진행하면</a:t>
            </a:r>
            <a:r>
              <a:rPr lang="en-US" altLang="ko-KR" sz="1200" b="1" dirty="0">
                <a:solidFill>
                  <a:srgbClr val="DE5454"/>
                </a:solidFill>
              </a:rPr>
              <a:t>,</a:t>
            </a:r>
            <a:r>
              <a:rPr lang="ko-KR" altLang="en-US" sz="1200" b="1" dirty="0">
                <a:solidFill>
                  <a:srgbClr val="DE5454"/>
                </a:solidFill>
              </a:rPr>
              <a:t> 중복체크를 다시 진행해야 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C710D0-B226-4217-A6D4-1BD08F184979}"/>
              </a:ext>
            </a:extLst>
          </p:cNvPr>
          <p:cNvSpPr txBox="1"/>
          <p:nvPr/>
        </p:nvSpPr>
        <p:spPr>
          <a:xfrm>
            <a:off x="5868144" y="2548962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패스워드 전환 아이콘</a:t>
            </a:r>
            <a:endParaRPr lang="en-US" altLang="ko-KR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6EC3D-0626-4A9F-9E14-C2DF4C020410}"/>
              </a:ext>
            </a:extLst>
          </p:cNvPr>
          <p:cNvSpPr txBox="1"/>
          <p:nvPr/>
        </p:nvSpPr>
        <p:spPr>
          <a:xfrm>
            <a:off x="5537016" y="2779864"/>
            <a:ext cx="3345788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아이콘을 클릭하여 내가 작성한 패스워드를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확인</a:t>
            </a:r>
            <a:endParaRPr lang="en-US" altLang="ko-KR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0A84AD-0B83-49B7-BB5A-E7CB19411267}"/>
              </a:ext>
            </a:extLst>
          </p:cNvPr>
          <p:cNvSpPr txBox="1"/>
          <p:nvPr/>
        </p:nvSpPr>
        <p:spPr>
          <a:xfrm>
            <a:off x="5868144" y="359582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이용약관 동의</a:t>
            </a:r>
            <a:endParaRPr lang="en-US" altLang="ko-KR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E1094D-5C2D-40B2-96BF-D41DBF749828}"/>
              </a:ext>
            </a:extLst>
          </p:cNvPr>
          <p:cNvSpPr txBox="1"/>
          <p:nvPr/>
        </p:nvSpPr>
        <p:spPr>
          <a:xfrm>
            <a:off x="5536423" y="3903601"/>
            <a:ext cx="3038011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약관 동의 체크박스에 체크하지 않으면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회원가입을 진행할 수 없음</a:t>
            </a:r>
            <a:endParaRPr lang="en-US" altLang="ko-KR" sz="12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F30616-5277-451C-9A07-A1D1F0D19101}"/>
              </a:ext>
            </a:extLst>
          </p:cNvPr>
          <p:cNvSpPr/>
          <p:nvPr/>
        </p:nvSpPr>
        <p:spPr>
          <a:xfrm>
            <a:off x="1048371" y="1899768"/>
            <a:ext cx="3168352" cy="220886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9FD7FBA-EB66-407B-9E9D-4872FEA1C5C8}"/>
              </a:ext>
            </a:extLst>
          </p:cNvPr>
          <p:cNvSpPr/>
          <p:nvPr/>
        </p:nvSpPr>
        <p:spPr>
          <a:xfrm>
            <a:off x="719131" y="189976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780BEFB-B318-48BD-93E8-32A48801E84E}"/>
              </a:ext>
            </a:extLst>
          </p:cNvPr>
          <p:cNvSpPr/>
          <p:nvPr/>
        </p:nvSpPr>
        <p:spPr>
          <a:xfrm>
            <a:off x="4249729" y="212199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72BA142-C864-493E-B0C7-AC3EA4B06BA2}"/>
              </a:ext>
            </a:extLst>
          </p:cNvPr>
          <p:cNvSpPr/>
          <p:nvPr/>
        </p:nvSpPr>
        <p:spPr>
          <a:xfrm>
            <a:off x="776683" y="3507854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028A2C4-7773-4162-9DB3-CF03A4991410}"/>
              </a:ext>
            </a:extLst>
          </p:cNvPr>
          <p:cNvSpPr/>
          <p:nvPr/>
        </p:nvSpPr>
        <p:spPr>
          <a:xfrm>
            <a:off x="3923928" y="2135284"/>
            <a:ext cx="292795" cy="195592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9143503-B8E6-4665-AEBF-C54836FC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585" y="2384689"/>
            <a:ext cx="2308051" cy="919750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1F148F03-D3B2-4350-BA0D-ED4A671AA369}"/>
              </a:ext>
            </a:extLst>
          </p:cNvPr>
          <p:cNvSpPr/>
          <p:nvPr/>
        </p:nvSpPr>
        <p:spPr>
          <a:xfrm>
            <a:off x="1034634" y="3513732"/>
            <a:ext cx="3182089" cy="195592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7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1" grpId="0" animBg="1"/>
      <p:bldP spid="51" grpId="1" animBg="1"/>
      <p:bldP spid="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회원가입 페이지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8E9850-8C61-49F9-BED9-F8C0997F9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9" t="20819" r="45675" b="2190"/>
          <a:stretch/>
        </p:blipFill>
        <p:spPr>
          <a:xfrm>
            <a:off x="261196" y="948677"/>
            <a:ext cx="3573181" cy="39600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4A38DF-3CE2-4D0E-B71A-779FE86FBE30}"/>
              </a:ext>
            </a:extLst>
          </p:cNvPr>
          <p:cNvCxnSpPr/>
          <p:nvPr/>
        </p:nvCxnSpPr>
        <p:spPr>
          <a:xfrm>
            <a:off x="5364088" y="943869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1F9330-32E4-43D7-AFCC-21F6F560AD68}"/>
              </a:ext>
            </a:extLst>
          </p:cNvPr>
          <p:cNvSpPr txBox="1"/>
          <p:nvPr/>
        </p:nvSpPr>
        <p:spPr>
          <a:xfrm>
            <a:off x="5868144" y="1271442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기입 정보 유효성 검사</a:t>
            </a:r>
            <a:r>
              <a:rPr lang="en-US" altLang="ko-KR" sz="1400" b="1" dirty="0"/>
              <a:t>(1)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44B33-00DE-4F5B-9BFC-A8290298F442}"/>
              </a:ext>
            </a:extLst>
          </p:cNvPr>
          <p:cNvSpPr txBox="1"/>
          <p:nvPr/>
        </p:nvSpPr>
        <p:spPr>
          <a:xfrm>
            <a:off x="5536423" y="1563638"/>
            <a:ext cx="3554178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필수 기입 항목을 작성했는지 검사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아무것도 입력하지 않고 회원가입을 진행할 시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필수 기입 항목에 안내문 출력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E96743A-820B-4175-A795-AD8AF652A1D9}"/>
              </a:ext>
            </a:extLst>
          </p:cNvPr>
          <p:cNvSpPr/>
          <p:nvPr/>
        </p:nvSpPr>
        <p:spPr>
          <a:xfrm>
            <a:off x="5652120" y="295033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6FC31C-1EC2-456E-AF88-774985C01FEE}"/>
              </a:ext>
            </a:extLst>
          </p:cNvPr>
          <p:cNvSpPr txBox="1"/>
          <p:nvPr/>
        </p:nvSpPr>
        <p:spPr>
          <a:xfrm>
            <a:off x="5868144" y="2904453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기입 정보 유효성 검사</a:t>
            </a:r>
            <a:r>
              <a:rPr lang="en-US" altLang="ko-KR" sz="1400" b="1" dirty="0"/>
              <a:t>(2)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1BCF2-B7C5-43E6-ACFD-4ED70B7CDE33}"/>
              </a:ext>
            </a:extLst>
          </p:cNvPr>
          <p:cNvSpPr txBox="1"/>
          <p:nvPr/>
        </p:nvSpPr>
        <p:spPr>
          <a:xfrm>
            <a:off x="5536423" y="3196649"/>
            <a:ext cx="3400290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입력한 정보가 적절한지 검사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조건을 충족하지 않은 항목에 대해 안내문을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출력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410F2D-9B68-43E3-8AD5-7BE044FDE426}"/>
              </a:ext>
            </a:extLst>
          </p:cNvPr>
          <p:cNvSpPr/>
          <p:nvPr/>
        </p:nvSpPr>
        <p:spPr>
          <a:xfrm>
            <a:off x="261195" y="955053"/>
            <a:ext cx="3573173" cy="3959999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B4AD086-72BF-4BAE-8D7A-06167E8D0435}"/>
              </a:ext>
            </a:extLst>
          </p:cNvPr>
          <p:cNvSpPr/>
          <p:nvPr/>
        </p:nvSpPr>
        <p:spPr>
          <a:xfrm>
            <a:off x="215516" y="67457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90303F-5B54-4D50-B953-03461E00C239}"/>
              </a:ext>
            </a:extLst>
          </p:cNvPr>
          <p:cNvGrpSpPr/>
          <p:nvPr/>
        </p:nvGrpSpPr>
        <p:grpSpPr>
          <a:xfrm>
            <a:off x="1214653" y="1823259"/>
            <a:ext cx="4005419" cy="2128065"/>
            <a:chOff x="1214653" y="1854357"/>
            <a:chExt cx="4005419" cy="21280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DE5F19-370D-4673-9204-0E05ECA2E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4653" y="2110788"/>
              <a:ext cx="4005419" cy="1871634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EBAF1AF-C6CC-4CAA-A6D5-6C302E7DA2E4}"/>
                </a:ext>
              </a:extLst>
            </p:cNvPr>
            <p:cNvSpPr/>
            <p:nvPr/>
          </p:nvSpPr>
          <p:spPr>
            <a:xfrm>
              <a:off x="1214653" y="1854357"/>
              <a:ext cx="216024" cy="216024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altLang="ko-KR" b="1" dirty="0">
                  <a:solidFill>
                    <a:schemeClr val="accent2">
                      <a:lumMod val="50000"/>
                    </a:schemeClr>
                  </a:solidFill>
                </a:rPr>
                <a:t>5</a:t>
              </a:r>
              <a:endParaRPr lang="ko-KR" alt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BE9DCA42-87CF-4BC3-A218-CC374979B09C}"/>
              </a:ext>
            </a:extLst>
          </p:cNvPr>
          <p:cNvSpPr/>
          <p:nvPr/>
        </p:nvSpPr>
        <p:spPr>
          <a:xfrm>
            <a:off x="5652120" y="129769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찾기 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472D5B4-12BF-4514-8F0F-B5BC7DB6E93C}"/>
              </a:ext>
            </a:extLst>
          </p:cNvPr>
          <p:cNvCxnSpPr/>
          <p:nvPr/>
        </p:nvCxnSpPr>
        <p:spPr>
          <a:xfrm>
            <a:off x="6012160" y="915494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9432EE48-7D54-442D-88F4-DAF4116C38A2}"/>
              </a:ext>
            </a:extLst>
          </p:cNvPr>
          <p:cNvSpPr/>
          <p:nvPr/>
        </p:nvSpPr>
        <p:spPr>
          <a:xfrm>
            <a:off x="6221953" y="102926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25BD48-2FC6-46DD-836B-6D0EC4D5BADC}"/>
              </a:ext>
            </a:extLst>
          </p:cNvPr>
          <p:cNvSpPr/>
          <p:nvPr/>
        </p:nvSpPr>
        <p:spPr>
          <a:xfrm>
            <a:off x="6227261" y="286891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625808-B7A2-4BAB-A0BF-11F8858C211E}"/>
              </a:ext>
            </a:extLst>
          </p:cNvPr>
          <p:cNvSpPr txBox="1"/>
          <p:nvPr/>
        </p:nvSpPr>
        <p:spPr>
          <a:xfrm>
            <a:off x="6437977" y="98338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아이디 찾기</a:t>
            </a:r>
            <a:endParaRPr lang="en-US" altLang="ko-KR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88F69E-69D0-439C-97D0-0AE2C6E0DFF2}"/>
              </a:ext>
            </a:extLst>
          </p:cNvPr>
          <p:cNvSpPr txBox="1"/>
          <p:nvPr/>
        </p:nvSpPr>
        <p:spPr>
          <a:xfrm>
            <a:off x="6106849" y="1245287"/>
            <a:ext cx="2730235" cy="1400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회원가입 시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등록한 이메일과 이름을 입력하면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두 조건과 일치하는 회원이 있는지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DB</a:t>
            </a:r>
            <a:r>
              <a:rPr lang="ko-KR" altLang="en-US" sz="1200" dirty="0"/>
              <a:t>에서 탐색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일치하는 회원이 존재하면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회원의 </a:t>
            </a:r>
            <a:r>
              <a:rPr lang="en-US" altLang="ko-KR" sz="1200" dirty="0"/>
              <a:t>ID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알림창으로</a:t>
            </a:r>
            <a:r>
              <a:rPr lang="ko-KR" altLang="en-US" sz="1200" dirty="0"/>
              <a:t> 출력</a:t>
            </a:r>
            <a:endParaRPr lang="en-US" altLang="ko-KR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C710D0-B226-4217-A6D4-1BD08F184979}"/>
              </a:ext>
            </a:extLst>
          </p:cNvPr>
          <p:cNvSpPr txBox="1"/>
          <p:nvPr/>
        </p:nvSpPr>
        <p:spPr>
          <a:xfrm>
            <a:off x="6437977" y="282303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비밀번호 찾기</a:t>
            </a:r>
            <a:endParaRPr lang="en-US" altLang="ko-KR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6EC3D-0626-4A9F-9E14-C2DF4C020410}"/>
              </a:ext>
            </a:extLst>
          </p:cNvPr>
          <p:cNvSpPr txBox="1"/>
          <p:nvPr/>
        </p:nvSpPr>
        <p:spPr>
          <a:xfrm>
            <a:off x="6106849" y="3053940"/>
            <a:ext cx="3038011" cy="1843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회원가입 시 등록한 </a:t>
            </a:r>
            <a:r>
              <a:rPr lang="en-US" altLang="ko-KR" sz="1200" dirty="0"/>
              <a:t>ID</a:t>
            </a:r>
            <a:r>
              <a:rPr lang="ko-KR" altLang="en-US" sz="1200" dirty="0"/>
              <a:t>와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이메일을 입력하면 두 조건과 일치하는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회원이 있는지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탐색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b="1" dirty="0">
                <a:solidFill>
                  <a:srgbClr val="DE5454"/>
                </a:solidFill>
              </a:rPr>
              <a:t>일치하는 회원이 존재하면 해당 회원의</a:t>
            </a:r>
            <a:r>
              <a:rPr lang="en-US" altLang="ko-KR" sz="1200" b="1" dirty="0">
                <a:solidFill>
                  <a:srgbClr val="DE5454"/>
                </a:solidFill>
              </a:rPr>
              <a:t/>
            </a:r>
            <a:br>
              <a:rPr lang="en-US" altLang="ko-KR" sz="1200" b="1" dirty="0">
                <a:solidFill>
                  <a:srgbClr val="DE5454"/>
                </a:solidFill>
              </a:rPr>
            </a:br>
            <a:r>
              <a:rPr lang="ko-KR" altLang="en-US" sz="1200" b="1" dirty="0">
                <a:solidFill>
                  <a:srgbClr val="DE5454"/>
                </a:solidFill>
              </a:rPr>
              <a:t>비밀번호를 임의의 </a:t>
            </a:r>
            <a:r>
              <a:rPr lang="en-US" altLang="ko-KR" sz="1200" b="1" dirty="0">
                <a:solidFill>
                  <a:srgbClr val="DE5454"/>
                </a:solidFill>
              </a:rPr>
              <a:t>6</a:t>
            </a:r>
            <a:r>
              <a:rPr lang="ko-KR" altLang="en-US" sz="1200" b="1" dirty="0">
                <a:solidFill>
                  <a:srgbClr val="DE5454"/>
                </a:solidFill>
              </a:rPr>
              <a:t>자리 글자</a:t>
            </a:r>
            <a:r>
              <a:rPr lang="en-US" altLang="ko-KR" sz="1200" b="1" dirty="0">
                <a:solidFill>
                  <a:srgbClr val="DE5454"/>
                </a:solidFill>
              </a:rPr>
              <a:t>+</a:t>
            </a:r>
            <a:r>
              <a:rPr lang="ko-KR" altLang="en-US" sz="1200" b="1" dirty="0">
                <a:solidFill>
                  <a:srgbClr val="DE5454"/>
                </a:solidFill>
              </a:rPr>
              <a:t>숫자로</a:t>
            </a:r>
            <a:r>
              <a:rPr lang="en-US" altLang="ko-KR" sz="1200" b="1" dirty="0">
                <a:solidFill>
                  <a:srgbClr val="DE5454"/>
                </a:solidFill>
              </a:rPr>
              <a:t/>
            </a:r>
            <a:br>
              <a:rPr lang="en-US" altLang="ko-KR" sz="1200" b="1" dirty="0">
                <a:solidFill>
                  <a:srgbClr val="DE5454"/>
                </a:solidFill>
              </a:rPr>
            </a:br>
            <a:r>
              <a:rPr lang="ko-KR" altLang="en-US" sz="1200" b="1" dirty="0">
                <a:solidFill>
                  <a:srgbClr val="DE5454"/>
                </a:solidFill>
              </a:rPr>
              <a:t>변경</a:t>
            </a:r>
            <a:endParaRPr lang="en-US" altLang="ko-KR" sz="1200" b="1" dirty="0">
              <a:solidFill>
                <a:srgbClr val="DE5454"/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변경한 새 비밀번호는 회원의 </a:t>
            </a:r>
            <a:r>
              <a:rPr lang="ko-KR" altLang="en-US" sz="1200" b="1" dirty="0">
                <a:solidFill>
                  <a:srgbClr val="DE5454"/>
                </a:solidFill>
              </a:rPr>
              <a:t>이메일로</a:t>
            </a:r>
            <a:r>
              <a:rPr lang="en-US" altLang="ko-KR" sz="1200" b="1" dirty="0">
                <a:solidFill>
                  <a:srgbClr val="DE5454"/>
                </a:solidFill>
              </a:rPr>
              <a:t/>
            </a:r>
            <a:br>
              <a:rPr lang="en-US" altLang="ko-KR" sz="1200" b="1" dirty="0">
                <a:solidFill>
                  <a:srgbClr val="DE5454"/>
                </a:solidFill>
              </a:rPr>
            </a:br>
            <a:r>
              <a:rPr lang="ko-KR" altLang="en-US" sz="1200" b="1" dirty="0">
                <a:solidFill>
                  <a:srgbClr val="DE5454"/>
                </a:solidFill>
              </a:rPr>
              <a:t>전송</a:t>
            </a:r>
            <a:endParaRPr lang="en-US" altLang="ko-KR" sz="1200" b="1" dirty="0">
              <a:solidFill>
                <a:srgbClr val="DE5454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37B04B1-93FB-45CA-B6E5-04DF0141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3" y="734108"/>
            <a:ext cx="3572566" cy="2091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EF1D35-CC53-4958-8FB1-E116173F1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747" y="1137274"/>
            <a:ext cx="2510442" cy="107851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AF1BD4E-960B-4A14-8CCD-855AA511E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3" y="2895341"/>
            <a:ext cx="3572566" cy="2091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4BEF39D-7313-4B45-A5EA-72D5F0681705}"/>
              </a:ext>
            </a:extLst>
          </p:cNvPr>
          <p:cNvSpPr/>
          <p:nvPr/>
        </p:nvSpPr>
        <p:spPr>
          <a:xfrm>
            <a:off x="3059832" y="1419622"/>
            <a:ext cx="288032" cy="504056"/>
          </a:xfrm>
          <a:prstGeom prst="rightArrow">
            <a:avLst/>
          </a:prstGeom>
          <a:solidFill>
            <a:srgbClr val="BE4B4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FCC9A3F-B0D5-4F4F-B275-EE8590173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747" y="2651636"/>
            <a:ext cx="2511770" cy="2432515"/>
          </a:xfrm>
          <a:prstGeom prst="rect">
            <a:avLst/>
          </a:prstGeom>
        </p:spPr>
      </p:pic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5BB6D9FA-C63F-4AE3-A474-4753D9BFB73F}"/>
              </a:ext>
            </a:extLst>
          </p:cNvPr>
          <p:cNvSpPr/>
          <p:nvPr/>
        </p:nvSpPr>
        <p:spPr>
          <a:xfrm>
            <a:off x="3059832" y="3530241"/>
            <a:ext cx="288032" cy="504056"/>
          </a:xfrm>
          <a:prstGeom prst="rightArrow">
            <a:avLst/>
          </a:prstGeom>
          <a:solidFill>
            <a:srgbClr val="BE4B4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2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>
            <a:extLst>
              <a:ext uri="{FF2B5EF4-FFF2-40B4-BE49-F238E27FC236}">
                <a16:creationId xmlns:a16="http://schemas.microsoft.com/office/drawing/2014/main" id="{9F890E7F-A0CA-488B-B185-879491B55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8"/>
          <a:stretch/>
        </p:blipFill>
        <p:spPr>
          <a:xfrm>
            <a:off x="357553" y="903362"/>
            <a:ext cx="4529973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3EB9D9-02C4-4989-A418-A5F8DB9998CD}"/>
              </a:ext>
            </a:extLst>
          </p:cNvPr>
          <p:cNvSpPr/>
          <p:nvPr/>
        </p:nvSpPr>
        <p:spPr>
          <a:xfrm>
            <a:off x="6015335" y="754139"/>
            <a:ext cx="1080118" cy="301342"/>
          </a:xfrm>
          <a:prstGeom prst="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MY TRIP SPOT HOME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3208571-2C55-4E2D-BCBC-F93279F47F26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8E53173F-14DA-4A33-8869-538821F264C1}"/>
              </a:ext>
            </a:extLst>
          </p:cNvPr>
          <p:cNvSpPr/>
          <p:nvPr/>
        </p:nvSpPr>
        <p:spPr>
          <a:xfrm>
            <a:off x="5724128" y="79219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2EFB52-9C00-401E-BBAA-F3948E53FE72}"/>
              </a:ext>
            </a:extLst>
          </p:cNvPr>
          <p:cNvSpPr txBox="1"/>
          <p:nvPr/>
        </p:nvSpPr>
        <p:spPr>
          <a:xfrm>
            <a:off x="5937604" y="753581"/>
            <a:ext cx="206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SPOT HOME </a:t>
            </a:r>
            <a:r>
              <a:rPr lang="ko-KR" altLang="en-US" sz="1400" b="1" dirty="0"/>
              <a:t>접근 </a:t>
            </a:r>
            <a:r>
              <a:rPr lang="en-US" altLang="ko-KR" sz="1400" b="1" dirty="0"/>
              <a:t>URL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66350AB-57B4-42D7-9010-BC540E9E0BFD}"/>
              </a:ext>
            </a:extLst>
          </p:cNvPr>
          <p:cNvSpPr/>
          <p:nvPr/>
        </p:nvSpPr>
        <p:spPr>
          <a:xfrm>
            <a:off x="1784338" y="189485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397D43-C088-4715-9640-E9A085F4E6C1}"/>
              </a:ext>
            </a:extLst>
          </p:cNvPr>
          <p:cNvSpPr txBox="1"/>
          <p:nvPr/>
        </p:nvSpPr>
        <p:spPr>
          <a:xfrm>
            <a:off x="5609024" y="1035434"/>
            <a:ext cx="2811988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100" b="1" dirty="0" err="1">
                <a:solidFill>
                  <a:srgbClr val="DE5454"/>
                </a:solidFill>
              </a:rPr>
              <a:t>url</a:t>
            </a:r>
            <a:r>
              <a:rPr lang="ko-KR" altLang="en-US" sz="1100" b="1" dirty="0">
                <a:solidFill>
                  <a:srgbClr val="DE5454"/>
                </a:solidFill>
              </a:rPr>
              <a:t>에 입력한 사용자</a:t>
            </a:r>
            <a:r>
              <a:rPr lang="en-US" altLang="ko-KR" sz="1100" b="1" dirty="0">
                <a:solidFill>
                  <a:srgbClr val="DE5454"/>
                </a:solidFill>
              </a:rPr>
              <a:t>ID</a:t>
            </a:r>
            <a:r>
              <a:rPr lang="ko-KR" altLang="en-US" sz="1100" b="1" dirty="0">
                <a:solidFill>
                  <a:srgbClr val="DE5454"/>
                </a:solidFill>
              </a:rPr>
              <a:t>에 따라</a:t>
            </a:r>
            <a:r>
              <a:rPr lang="en-US" altLang="ko-KR" sz="1100" b="1" dirty="0">
                <a:solidFill>
                  <a:srgbClr val="DE5454"/>
                </a:solidFill>
              </a:rPr>
              <a:t/>
            </a:r>
            <a:br>
              <a:rPr lang="en-US" altLang="ko-KR" sz="1100" b="1" dirty="0">
                <a:solidFill>
                  <a:srgbClr val="DE5454"/>
                </a:solidFill>
              </a:rPr>
            </a:br>
            <a:r>
              <a:rPr lang="ko-KR" altLang="en-US" sz="1100" b="1" dirty="0">
                <a:solidFill>
                  <a:srgbClr val="DE5454"/>
                </a:solidFill>
              </a:rPr>
              <a:t>페이지에 불러오는 정보가 달라짐</a:t>
            </a:r>
            <a:endParaRPr lang="en-US" altLang="ko-KR" sz="1100" b="1" dirty="0">
              <a:solidFill>
                <a:srgbClr val="DE5454"/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100" dirty="0"/>
              <a:t>DB</a:t>
            </a:r>
            <a:r>
              <a:rPr lang="ko-KR" altLang="en-US" sz="1100" dirty="0"/>
              <a:t>에 존재하지 않는 사용자 </a:t>
            </a:r>
            <a:r>
              <a:rPr lang="en-US" altLang="ko-KR" sz="1100" dirty="0"/>
              <a:t>ID </a:t>
            </a:r>
            <a:r>
              <a:rPr lang="ko-KR" altLang="en-US" sz="1100" dirty="0"/>
              <a:t>입력 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회원 자신의 </a:t>
            </a:r>
            <a:r>
              <a:rPr lang="en-US" altLang="ko-KR" sz="1100" dirty="0"/>
              <a:t>spot home</a:t>
            </a:r>
            <a:r>
              <a:rPr lang="ko-KR" altLang="en-US" sz="1100" dirty="0"/>
              <a:t>으로 돌아옴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59B5CB-84C2-4E97-9A38-627C7CBAFA8B}"/>
              </a:ext>
            </a:extLst>
          </p:cNvPr>
          <p:cNvSpPr txBox="1"/>
          <p:nvPr/>
        </p:nvSpPr>
        <p:spPr>
          <a:xfrm>
            <a:off x="5940152" y="424946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나의 여행 지도</a:t>
            </a:r>
            <a:endParaRPr lang="en-US" altLang="ko-KR" sz="14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699450-6588-4361-B83E-DBE283036E16}"/>
              </a:ext>
            </a:extLst>
          </p:cNvPr>
          <p:cNvSpPr txBox="1"/>
          <p:nvPr/>
        </p:nvSpPr>
        <p:spPr>
          <a:xfrm>
            <a:off x="5609024" y="4511364"/>
            <a:ext cx="3251724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내가 </a:t>
            </a:r>
            <a:r>
              <a:rPr lang="ko-KR" altLang="en-US" sz="1200" b="1" dirty="0">
                <a:solidFill>
                  <a:srgbClr val="DE5454"/>
                </a:solidFill>
              </a:rPr>
              <a:t>등록한 여행</a:t>
            </a:r>
            <a:r>
              <a:rPr lang="en-US" altLang="ko-KR" sz="1200" b="1" dirty="0">
                <a:solidFill>
                  <a:srgbClr val="DE5454"/>
                </a:solidFill>
              </a:rPr>
              <a:t>(trip)</a:t>
            </a:r>
            <a:r>
              <a:rPr lang="ko-KR" altLang="en-US" sz="1200" b="1" dirty="0">
                <a:solidFill>
                  <a:srgbClr val="DE5454"/>
                </a:solidFill>
              </a:rPr>
              <a:t>들</a:t>
            </a:r>
            <a:r>
              <a:rPr lang="ko-KR" altLang="en-US" sz="1200" dirty="0"/>
              <a:t>의 대표 장소들을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b="1" dirty="0">
                <a:solidFill>
                  <a:srgbClr val="DE5454"/>
                </a:solidFill>
              </a:rPr>
              <a:t>지도에 </a:t>
            </a:r>
            <a:r>
              <a:rPr lang="ko-KR" altLang="en-US" sz="1200" b="1" dirty="0" err="1">
                <a:solidFill>
                  <a:srgbClr val="DE5454"/>
                </a:solidFill>
              </a:rPr>
              <a:t>맵핀</a:t>
            </a:r>
            <a:r>
              <a:rPr lang="ko-KR" altLang="en-US" sz="1200" b="1" dirty="0">
                <a:solidFill>
                  <a:srgbClr val="DE5454"/>
                </a:solidFill>
              </a:rPr>
              <a:t> 형식으로 출력</a:t>
            </a:r>
            <a:endParaRPr lang="en-US" altLang="ko-KR" sz="1200" b="1" dirty="0">
              <a:solidFill>
                <a:srgbClr val="DE5454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7686A09-9222-49FF-8B60-52AE547DAF4B}"/>
              </a:ext>
            </a:extLst>
          </p:cNvPr>
          <p:cNvSpPr/>
          <p:nvPr/>
        </p:nvSpPr>
        <p:spPr>
          <a:xfrm>
            <a:off x="5724128" y="429534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426C121-CC59-45EB-ABD5-AD3B886066C2}"/>
              </a:ext>
            </a:extLst>
          </p:cNvPr>
          <p:cNvSpPr/>
          <p:nvPr/>
        </p:nvSpPr>
        <p:spPr>
          <a:xfrm>
            <a:off x="353439" y="2117094"/>
            <a:ext cx="1099348" cy="814695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69EBB7-EBE1-4F8B-9A4E-BBBABD11D1FB}"/>
              </a:ext>
            </a:extLst>
          </p:cNvPr>
          <p:cNvSpPr/>
          <p:nvPr/>
        </p:nvSpPr>
        <p:spPr>
          <a:xfrm>
            <a:off x="323528" y="1830584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E2CB10C-68C9-4F62-AC3A-C9C3F7F520FA}"/>
              </a:ext>
            </a:extLst>
          </p:cNvPr>
          <p:cNvSpPr/>
          <p:nvPr/>
        </p:nvSpPr>
        <p:spPr>
          <a:xfrm>
            <a:off x="643589" y="84761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EB86A40-FAEB-47F1-A9C0-DF80669F13C1}"/>
              </a:ext>
            </a:extLst>
          </p:cNvPr>
          <p:cNvSpPr/>
          <p:nvPr/>
        </p:nvSpPr>
        <p:spPr>
          <a:xfrm>
            <a:off x="1805926" y="2162770"/>
            <a:ext cx="2762899" cy="2497212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F7C2A1F-024C-4241-A397-19D07701A46E}"/>
              </a:ext>
            </a:extLst>
          </p:cNvPr>
          <p:cNvSpPr txBox="1"/>
          <p:nvPr/>
        </p:nvSpPr>
        <p:spPr>
          <a:xfrm>
            <a:off x="5944409" y="1889026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메뉴 바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사이드바</a:t>
            </a:r>
            <a:r>
              <a:rPr lang="en-US" altLang="ko-KR" sz="1400" b="1" dirty="0"/>
              <a:t>)</a:t>
            </a:r>
          </a:p>
        </p:txBody>
      </p:sp>
      <p:graphicFrame>
        <p:nvGraphicFramePr>
          <p:cNvPr id="99" name="표 5">
            <a:extLst>
              <a:ext uri="{FF2B5EF4-FFF2-40B4-BE49-F238E27FC236}">
                <a16:creationId xmlns:a16="http://schemas.microsoft.com/office/drawing/2014/main" id="{0CAB53EE-E709-494F-B556-40BE25D3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482466"/>
              </p:ext>
            </p:extLst>
          </p:nvPr>
        </p:nvGraphicFramePr>
        <p:xfrm>
          <a:off x="5845091" y="2234540"/>
          <a:ext cx="2811982" cy="187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5991">
                  <a:extLst>
                    <a:ext uri="{9D8B030D-6E8A-4147-A177-3AD203B41FA5}">
                      <a16:colId xmlns:a16="http://schemas.microsoft.com/office/drawing/2014/main" val="4132277532"/>
                    </a:ext>
                  </a:extLst>
                </a:gridCol>
                <a:gridCol w="1405991">
                  <a:extLst>
                    <a:ext uri="{9D8B030D-6E8A-4147-A177-3AD203B41FA5}">
                      <a16:colId xmlns:a16="http://schemas.microsoft.com/office/drawing/2014/main" val="1387166534"/>
                    </a:ext>
                  </a:extLst>
                </a:gridCol>
              </a:tblGrid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메뉴명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5662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MY SPOT HOME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로그인한 사용자의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en-US" altLang="ko-KR" sz="900" dirty="0"/>
                        <a:t>SPOT HOME</a:t>
                      </a:r>
                      <a:r>
                        <a:rPr lang="ko-KR" altLang="en-US" sz="900" dirty="0"/>
                        <a:t>으로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돌아가는 기능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3121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TRIP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내가 등록한 여행을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저장하는 메뉴들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132141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TRIPMATE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친구 관리 기능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266862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TRIP INFO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관리자가 작성하는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공지사항 게시글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100063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MY PAGE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내 정보 설정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71063"/>
                  </a:ext>
                </a:extLst>
              </a:tr>
            </a:tbl>
          </a:graphicData>
        </a:graphic>
      </p:graphicFrame>
      <p:sp>
        <p:nvSpPr>
          <p:cNvPr id="100" name="타원 99">
            <a:extLst>
              <a:ext uri="{FF2B5EF4-FFF2-40B4-BE49-F238E27FC236}">
                <a16:creationId xmlns:a16="http://schemas.microsoft.com/office/drawing/2014/main" id="{1B9FFAA7-4697-4F6B-AEF4-3B7719873D3F}"/>
              </a:ext>
            </a:extLst>
          </p:cNvPr>
          <p:cNvSpPr/>
          <p:nvPr/>
        </p:nvSpPr>
        <p:spPr>
          <a:xfrm>
            <a:off x="5724128" y="192488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FB0F37C9-3669-48C3-B392-80951F1A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82" y="185671"/>
            <a:ext cx="1727862" cy="70263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AD62E37-66F8-45E1-AD85-B49BD3A33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49" y="770262"/>
            <a:ext cx="3218239" cy="413589"/>
          </a:xfrm>
          <a:prstGeom prst="rect">
            <a:avLst/>
          </a:prstGeom>
          <a:ln w="25400">
            <a:solidFill>
              <a:srgbClr val="DE5454"/>
            </a:solidFill>
          </a:ln>
        </p:spPr>
      </p:pic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D094E9E-425D-4417-89BD-83018D51DE3F}"/>
              </a:ext>
            </a:extLst>
          </p:cNvPr>
          <p:cNvCxnSpPr>
            <a:cxnSpLocks/>
          </p:cNvCxnSpPr>
          <p:nvPr/>
        </p:nvCxnSpPr>
        <p:spPr>
          <a:xfrm>
            <a:off x="3026693" y="1094422"/>
            <a:ext cx="720080" cy="0"/>
          </a:xfrm>
          <a:prstGeom prst="line">
            <a:avLst/>
          </a:prstGeom>
          <a:noFill/>
          <a:ln w="25400" cap="rnd">
            <a:solidFill>
              <a:srgbClr val="DE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95B6469F-B684-4073-9DE2-A6BB339204DE}"/>
              </a:ext>
            </a:extLst>
          </p:cNvPr>
          <p:cNvCxnSpPr>
            <a:cxnSpLocks/>
            <a:stCxn id="57" idx="0"/>
            <a:endCxn id="105" idx="1"/>
          </p:cNvCxnSpPr>
          <p:nvPr/>
        </p:nvCxnSpPr>
        <p:spPr>
          <a:xfrm rot="5400000" flipH="1" flipV="1">
            <a:off x="6794663" y="297720"/>
            <a:ext cx="217151" cy="695688"/>
          </a:xfrm>
          <a:prstGeom prst="bentConnector2">
            <a:avLst/>
          </a:prstGeom>
          <a:ln w="25400">
            <a:solidFill>
              <a:srgbClr val="DE54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9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6E143-041F-486C-9199-976AFB8E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23478"/>
            <a:ext cx="8496944" cy="47091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907B37F-57A0-4843-8DC8-8C90531DD002}"/>
              </a:ext>
            </a:extLst>
          </p:cNvPr>
          <p:cNvGrpSpPr/>
          <p:nvPr/>
        </p:nvGrpSpPr>
        <p:grpSpPr>
          <a:xfrm>
            <a:off x="2041391" y="932944"/>
            <a:ext cx="2011926" cy="1513695"/>
            <a:chOff x="2464110" y="1327273"/>
            <a:chExt cx="2011926" cy="15136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C7F04C-2F20-4F69-84F7-1C84DD50C627}"/>
                </a:ext>
              </a:extLst>
            </p:cNvPr>
            <p:cNvSpPr txBox="1"/>
            <p:nvPr/>
          </p:nvSpPr>
          <p:spPr>
            <a:xfrm>
              <a:off x="3154400" y="1815690"/>
              <a:ext cx="902811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기획의도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276FD0-294E-45C1-90C6-987D9B4E672E}"/>
                </a:ext>
              </a:extLst>
            </p:cNvPr>
            <p:cNvSpPr txBox="1"/>
            <p:nvPr/>
          </p:nvSpPr>
          <p:spPr>
            <a:xfrm>
              <a:off x="2651913" y="1776574"/>
              <a:ext cx="546945" cy="1064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1-1</a:t>
              </a:r>
            </a:p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1-2</a:t>
              </a:r>
            </a:p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1-3</a:t>
              </a:r>
              <a:endParaRPr lang="ko-KR" altLang="en-US" b="1" i="1" dirty="0">
                <a:solidFill>
                  <a:srgbClr val="FF9999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B831CD-F1E5-4868-A9E4-E24DF5188F7C}"/>
                </a:ext>
              </a:extLst>
            </p:cNvPr>
            <p:cNvSpPr txBox="1"/>
            <p:nvPr/>
          </p:nvSpPr>
          <p:spPr>
            <a:xfrm>
              <a:off x="2464110" y="1327273"/>
              <a:ext cx="4411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0" b="1" i="1" dirty="0">
                  <a:solidFill>
                    <a:srgbClr val="DE5454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3000" b="1" i="1" dirty="0">
                <a:solidFill>
                  <a:srgbClr val="DE5454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809DAB5-771F-442D-B699-ED090996F7E8}"/>
                </a:ext>
              </a:extLst>
            </p:cNvPr>
            <p:cNvCxnSpPr>
              <a:cxnSpLocks/>
            </p:cNvCxnSpPr>
            <p:nvPr/>
          </p:nvCxnSpPr>
          <p:spPr>
            <a:xfrm>
              <a:off x="2699792" y="1716384"/>
              <a:ext cx="1512168" cy="0"/>
            </a:xfrm>
            <a:prstGeom prst="line">
              <a:avLst/>
            </a:prstGeom>
            <a:ln w="28575" cap="rnd">
              <a:solidFill>
                <a:srgbClr val="DE54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1A797D-306D-4B56-BBBA-4543499A1051}"/>
                </a:ext>
              </a:extLst>
            </p:cNvPr>
            <p:cNvSpPr txBox="1"/>
            <p:nvPr/>
          </p:nvSpPr>
          <p:spPr>
            <a:xfrm>
              <a:off x="2905256" y="139524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/>
                <a:t>서비스 소개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D58B4A-A8BD-4C95-BB8A-72F2B01CC4B3}"/>
                </a:ext>
              </a:extLst>
            </p:cNvPr>
            <p:cNvSpPr txBox="1"/>
            <p:nvPr/>
          </p:nvSpPr>
          <p:spPr>
            <a:xfrm>
              <a:off x="3151634" y="2467338"/>
              <a:ext cx="1324402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요구사항 정의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0971C8-6F0F-4549-AA18-592A346C041C}"/>
                </a:ext>
              </a:extLst>
            </p:cNvPr>
            <p:cNvSpPr txBox="1"/>
            <p:nvPr/>
          </p:nvSpPr>
          <p:spPr>
            <a:xfrm>
              <a:off x="3154400" y="2140260"/>
              <a:ext cx="1144865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서비스 개요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F162D14-72F7-4CFB-9FD1-919AD6DE94E2}"/>
              </a:ext>
            </a:extLst>
          </p:cNvPr>
          <p:cNvGrpSpPr/>
          <p:nvPr/>
        </p:nvGrpSpPr>
        <p:grpSpPr>
          <a:xfrm>
            <a:off x="4350853" y="1745564"/>
            <a:ext cx="2358067" cy="1580018"/>
            <a:chOff x="4788024" y="2246511"/>
            <a:chExt cx="2358067" cy="15800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79BB7-D839-4574-8EB5-941935AD2CAD}"/>
                </a:ext>
              </a:extLst>
            </p:cNvPr>
            <p:cNvSpPr txBox="1"/>
            <p:nvPr/>
          </p:nvSpPr>
          <p:spPr>
            <a:xfrm>
              <a:off x="4788024" y="2246511"/>
              <a:ext cx="4411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0" b="1" i="1" dirty="0">
                  <a:solidFill>
                    <a:srgbClr val="DE5454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3000" b="1" i="1" dirty="0">
                <a:solidFill>
                  <a:srgbClr val="DE5454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3790219-4F14-47ED-9F12-DB7DA01C4DFD}"/>
                </a:ext>
              </a:extLst>
            </p:cNvPr>
            <p:cNvCxnSpPr>
              <a:cxnSpLocks/>
            </p:cNvCxnSpPr>
            <p:nvPr/>
          </p:nvCxnSpPr>
          <p:spPr>
            <a:xfrm>
              <a:off x="5060498" y="2636615"/>
              <a:ext cx="1671742" cy="0"/>
            </a:xfrm>
            <a:prstGeom prst="line">
              <a:avLst/>
            </a:prstGeom>
            <a:ln w="28575" cap="rnd">
              <a:solidFill>
                <a:srgbClr val="DE54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D26070-A9DD-48A5-A426-CCC418BA81F4}"/>
                </a:ext>
              </a:extLst>
            </p:cNvPr>
            <p:cNvSpPr txBox="1"/>
            <p:nvPr/>
          </p:nvSpPr>
          <p:spPr>
            <a:xfrm>
              <a:off x="5215976" y="2298061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/>
                <a:t>프로젝트 개요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F851C8-7C53-49C0-A69A-C13BEEE45A65}"/>
                </a:ext>
              </a:extLst>
            </p:cNvPr>
            <p:cNvSpPr txBox="1"/>
            <p:nvPr/>
          </p:nvSpPr>
          <p:spPr>
            <a:xfrm>
              <a:off x="5465383" y="2801251"/>
              <a:ext cx="902811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개발환경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D0DB1-ED44-428E-8F14-A02CFC4208F3}"/>
                </a:ext>
              </a:extLst>
            </p:cNvPr>
            <p:cNvSpPr txBox="1"/>
            <p:nvPr/>
          </p:nvSpPr>
          <p:spPr>
            <a:xfrm>
              <a:off x="4962896" y="2762135"/>
              <a:ext cx="546945" cy="1064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2-1</a:t>
              </a:r>
            </a:p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2-2</a:t>
              </a:r>
            </a:p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2-3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7801A0-F45B-4684-83F8-ED76864162E7}"/>
                </a:ext>
              </a:extLst>
            </p:cNvPr>
            <p:cNvSpPr txBox="1"/>
            <p:nvPr/>
          </p:nvSpPr>
          <p:spPr>
            <a:xfrm>
              <a:off x="5462617" y="3452899"/>
              <a:ext cx="1683474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데이터베이스 구조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17ED0A-0071-4C7F-B2FA-6B54C87A28E5}"/>
                </a:ext>
              </a:extLst>
            </p:cNvPr>
            <p:cNvSpPr txBox="1"/>
            <p:nvPr/>
          </p:nvSpPr>
          <p:spPr>
            <a:xfrm>
              <a:off x="5465383" y="3125821"/>
              <a:ext cx="1144865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시스템 구조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E60BEB2-772F-4388-BCCE-A5AF63F60F51}"/>
              </a:ext>
            </a:extLst>
          </p:cNvPr>
          <p:cNvGrpSpPr/>
          <p:nvPr/>
        </p:nvGrpSpPr>
        <p:grpSpPr>
          <a:xfrm>
            <a:off x="2728915" y="3477930"/>
            <a:ext cx="1740621" cy="802656"/>
            <a:chOff x="2475815" y="3481777"/>
            <a:chExt cx="1740621" cy="8026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13EEA9-2052-4A75-B498-721701A021B4}"/>
                </a:ext>
              </a:extLst>
            </p:cNvPr>
            <p:cNvSpPr txBox="1"/>
            <p:nvPr/>
          </p:nvSpPr>
          <p:spPr>
            <a:xfrm>
              <a:off x="2475815" y="3481777"/>
              <a:ext cx="4411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000" b="1" i="1" dirty="0">
                  <a:solidFill>
                    <a:srgbClr val="DE5454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3000" b="1" i="1" dirty="0">
                <a:solidFill>
                  <a:srgbClr val="DE5454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78781BC-7A34-43BB-A787-550C24771F62}"/>
                </a:ext>
              </a:extLst>
            </p:cNvPr>
            <p:cNvCxnSpPr>
              <a:cxnSpLocks/>
            </p:cNvCxnSpPr>
            <p:nvPr/>
          </p:nvCxnSpPr>
          <p:spPr>
            <a:xfrm>
              <a:off x="2675635" y="3874899"/>
              <a:ext cx="939581" cy="0"/>
            </a:xfrm>
            <a:prstGeom prst="line">
              <a:avLst/>
            </a:prstGeom>
            <a:ln w="28575" cap="rnd">
              <a:solidFill>
                <a:srgbClr val="DE54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E39956-0DD7-40BF-B745-D407CDC395ED}"/>
                </a:ext>
              </a:extLst>
            </p:cNvPr>
            <p:cNvSpPr txBox="1"/>
            <p:nvPr/>
          </p:nvSpPr>
          <p:spPr>
            <a:xfrm>
              <a:off x="2914307" y="353634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/>
                <a:t>기술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E0F1FA-FB8B-459F-BACD-03767F0A2F47}"/>
                </a:ext>
              </a:extLst>
            </p:cNvPr>
            <p:cNvSpPr txBox="1"/>
            <p:nvPr/>
          </p:nvSpPr>
          <p:spPr>
            <a:xfrm>
              <a:off x="3251107" y="3929467"/>
              <a:ext cx="965329" cy="327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기술 상세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8A14AD3-695E-4973-95BD-4EBFE261BCF3}"/>
                </a:ext>
              </a:extLst>
            </p:cNvPr>
            <p:cNvSpPr txBox="1"/>
            <p:nvPr/>
          </p:nvSpPr>
          <p:spPr>
            <a:xfrm>
              <a:off x="2748620" y="3890351"/>
              <a:ext cx="546945" cy="39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1000"/>
                </a:lnSpc>
              </a:pPr>
              <a:r>
                <a:rPr lang="en-US" altLang="ko-KR" b="1" i="1" dirty="0">
                  <a:solidFill>
                    <a:srgbClr val="FF9999"/>
                  </a:solidFill>
                </a:rPr>
                <a:t>3-1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978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3F609503-B6FB-445A-A429-DD64944EEB52}"/>
              </a:ext>
            </a:extLst>
          </p:cNvPr>
          <p:cNvSpPr txBox="1"/>
          <p:nvPr/>
        </p:nvSpPr>
        <p:spPr>
          <a:xfrm>
            <a:off x="6340068" y="374425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파일 첨부</a:t>
            </a:r>
            <a:endParaRPr lang="en-US" altLang="ko-KR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30F3F6-C1BD-490A-BAA0-23441C879603}"/>
              </a:ext>
            </a:extLst>
          </p:cNvPr>
          <p:cNvSpPr txBox="1"/>
          <p:nvPr/>
        </p:nvSpPr>
        <p:spPr>
          <a:xfrm>
            <a:off x="6008940" y="4011910"/>
            <a:ext cx="2576346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여행 계획을 설계할 때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작성한 파일</a:t>
            </a:r>
            <a:r>
              <a:rPr lang="en-US" altLang="ko-KR" sz="1200" dirty="0"/>
              <a:t>(xlsx, txt, …) </a:t>
            </a:r>
            <a:r>
              <a:rPr lang="ko-KR" altLang="en-US" sz="1200" dirty="0"/>
              <a:t>첨부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최대 </a:t>
            </a:r>
            <a:r>
              <a:rPr lang="en-US" altLang="ko-KR" sz="1200" dirty="0"/>
              <a:t>2</a:t>
            </a:r>
            <a:r>
              <a:rPr lang="ko-KR" altLang="en-US" sz="1200" dirty="0"/>
              <a:t>개까지 첨부 가능</a:t>
            </a:r>
            <a:endParaRPr lang="en-US" altLang="ko-KR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– Trip Register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0D9B9E-B926-4CE6-B661-CF65A7EB0EEB}"/>
              </a:ext>
            </a:extLst>
          </p:cNvPr>
          <p:cNvSpPr/>
          <p:nvPr/>
        </p:nvSpPr>
        <p:spPr>
          <a:xfrm>
            <a:off x="6124044" y="97131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A1D57DD-72C3-48EE-8FBD-F05C8C8297E2}"/>
              </a:ext>
            </a:extLst>
          </p:cNvPr>
          <p:cNvSpPr/>
          <p:nvPr/>
        </p:nvSpPr>
        <p:spPr>
          <a:xfrm>
            <a:off x="6129352" y="193814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FF73312-55CE-408E-A737-E6EF70676FE6}"/>
              </a:ext>
            </a:extLst>
          </p:cNvPr>
          <p:cNvSpPr/>
          <p:nvPr/>
        </p:nvSpPr>
        <p:spPr>
          <a:xfrm>
            <a:off x="6129352" y="294329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45FCC8-8DBF-4BD3-8E91-CBBE9FFCD1FE}"/>
              </a:ext>
            </a:extLst>
          </p:cNvPr>
          <p:cNvSpPr txBox="1"/>
          <p:nvPr/>
        </p:nvSpPr>
        <p:spPr>
          <a:xfrm>
            <a:off x="6340068" y="92543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기간 설정</a:t>
            </a:r>
            <a:endParaRPr lang="en-US" altLang="ko-KR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B49A9-69C8-461F-992D-C5A33231DC05}"/>
              </a:ext>
            </a:extLst>
          </p:cNvPr>
          <p:cNvSpPr txBox="1"/>
          <p:nvPr/>
        </p:nvSpPr>
        <p:spPr>
          <a:xfrm>
            <a:off x="6008940" y="1187340"/>
            <a:ext cx="2784737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input </a:t>
            </a:r>
            <a:r>
              <a:rPr lang="ko-KR" altLang="en-US" sz="1200" dirty="0"/>
              <a:t>창을 클릭해서 여행기간 설정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b="1" dirty="0">
                <a:solidFill>
                  <a:srgbClr val="DE5454"/>
                </a:solidFill>
              </a:rPr>
              <a:t>당일여행 체크 시 날짜 하나만</a:t>
            </a:r>
            <a:endParaRPr lang="en-US" altLang="ko-KR" sz="1200" b="1" dirty="0">
              <a:solidFill>
                <a:srgbClr val="DE545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rgbClr val="DE5454"/>
                </a:solidFill>
              </a:rPr>
              <a:t>　선택되도록 달력을 자동 변경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4A72DA-8DE9-4D47-BB6A-780F5F4D86D5}"/>
              </a:ext>
            </a:extLst>
          </p:cNvPr>
          <p:cNvSpPr txBox="1"/>
          <p:nvPr/>
        </p:nvSpPr>
        <p:spPr>
          <a:xfrm>
            <a:off x="6340068" y="189226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지역 설정</a:t>
            </a:r>
            <a:endParaRPr lang="en-US" altLang="ko-KR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F42579-5DFA-4A95-A80A-643BB46B89B9}"/>
              </a:ext>
            </a:extLst>
          </p:cNvPr>
          <p:cNvSpPr txBox="1"/>
          <p:nvPr/>
        </p:nvSpPr>
        <p:spPr>
          <a:xfrm>
            <a:off x="6008940" y="2162569"/>
            <a:ext cx="2922595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광역시</a:t>
            </a:r>
            <a:r>
              <a:rPr lang="en-US" altLang="ko-KR" sz="1200" dirty="0"/>
              <a:t>/</a:t>
            </a:r>
            <a:r>
              <a:rPr lang="ko-KR" altLang="en-US" sz="1200" dirty="0"/>
              <a:t>도</a:t>
            </a:r>
            <a:r>
              <a:rPr lang="en-US" altLang="ko-KR" sz="1200" dirty="0"/>
              <a:t>(</a:t>
            </a:r>
            <a:r>
              <a:rPr lang="ko-KR" altLang="en-US" sz="1200" dirty="0"/>
              <a:t>대분류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시</a:t>
            </a:r>
            <a:r>
              <a:rPr lang="en-US" altLang="ko-KR" sz="1200" dirty="0"/>
              <a:t>(</a:t>
            </a:r>
            <a:r>
              <a:rPr lang="ko-KR" altLang="en-US" sz="1200" dirty="0"/>
              <a:t>중분류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목록이 달라짐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광역시</a:t>
            </a:r>
            <a:r>
              <a:rPr lang="en-US" altLang="ko-KR" sz="1200" dirty="0"/>
              <a:t>(</a:t>
            </a:r>
            <a:r>
              <a:rPr lang="ko-KR" altLang="en-US" sz="1200" dirty="0"/>
              <a:t>대분류</a:t>
            </a:r>
            <a:r>
              <a:rPr lang="en-US" altLang="ko-KR" sz="1200" dirty="0"/>
              <a:t>)</a:t>
            </a:r>
            <a:r>
              <a:rPr lang="ko-KR" altLang="en-US" sz="1200" dirty="0"/>
              <a:t>만 선택하는 것도 가능</a:t>
            </a:r>
            <a:endParaRPr lang="en-US" altLang="ko-KR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3F072D-00F8-457B-8221-183FB68135BD}"/>
              </a:ext>
            </a:extLst>
          </p:cNvPr>
          <p:cNvSpPr txBox="1"/>
          <p:nvPr/>
        </p:nvSpPr>
        <p:spPr>
          <a:xfrm>
            <a:off x="6340068" y="289166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공개범위 설정</a:t>
            </a:r>
            <a:endParaRPr lang="en-US" altLang="ko-KR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89956-5641-49B0-B85C-DDFC59F31A77}"/>
              </a:ext>
            </a:extLst>
          </p:cNvPr>
          <p:cNvSpPr txBox="1"/>
          <p:nvPr/>
        </p:nvSpPr>
        <p:spPr>
          <a:xfrm>
            <a:off x="6008940" y="3159316"/>
            <a:ext cx="2521844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등록한 여행을 공개할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대상</a:t>
            </a:r>
            <a:r>
              <a:rPr lang="en-US" altLang="ko-KR" sz="1200" dirty="0"/>
              <a:t>(</a:t>
            </a:r>
            <a:r>
              <a:rPr lang="ko-KR" altLang="en-US" sz="1200" dirty="0"/>
              <a:t>범위</a:t>
            </a:r>
            <a:r>
              <a:rPr lang="en-US" altLang="ko-KR" sz="1200" dirty="0"/>
              <a:t>)</a:t>
            </a:r>
            <a:r>
              <a:rPr lang="ko-KR" altLang="en-US" sz="1200" dirty="0"/>
              <a:t>을 설정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1E92AB-F48B-4806-84BB-5E5D28689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" t="11346" r="21240" b="10554"/>
          <a:stretch/>
        </p:blipFill>
        <p:spPr>
          <a:xfrm>
            <a:off x="521067" y="889435"/>
            <a:ext cx="4968936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E70F73E-C1B3-4C9E-978C-AF5D94A4CD69}"/>
              </a:ext>
            </a:extLst>
          </p:cNvPr>
          <p:cNvSpPr/>
          <p:nvPr/>
        </p:nvSpPr>
        <p:spPr>
          <a:xfrm>
            <a:off x="683568" y="207257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24AD1C-6509-4205-B0A1-0C089E8FAC10}"/>
              </a:ext>
            </a:extLst>
          </p:cNvPr>
          <p:cNvSpPr/>
          <p:nvPr/>
        </p:nvSpPr>
        <p:spPr>
          <a:xfrm>
            <a:off x="683568" y="246373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065A456-2BEB-43E4-9284-10DF5C4A3BA3}"/>
              </a:ext>
            </a:extLst>
          </p:cNvPr>
          <p:cNvSpPr/>
          <p:nvPr/>
        </p:nvSpPr>
        <p:spPr>
          <a:xfrm>
            <a:off x="683568" y="279638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097179-0B81-4B05-B73D-9F7BDB4E759B}"/>
              </a:ext>
            </a:extLst>
          </p:cNvPr>
          <p:cNvSpPr/>
          <p:nvPr/>
        </p:nvSpPr>
        <p:spPr>
          <a:xfrm>
            <a:off x="683568" y="393002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EEBBF1C-00A2-47DA-A2CF-D53CA5379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04" y="521630"/>
            <a:ext cx="3162265" cy="1507892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1FFD326-A975-4B6B-8F10-B7C44AAF3E75}"/>
              </a:ext>
            </a:extLst>
          </p:cNvPr>
          <p:cNvGrpSpPr/>
          <p:nvPr/>
        </p:nvGrpSpPr>
        <p:grpSpPr>
          <a:xfrm>
            <a:off x="899592" y="2288602"/>
            <a:ext cx="4225981" cy="787204"/>
            <a:chOff x="899592" y="2288602"/>
            <a:chExt cx="4225981" cy="78720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3ED47B1-2717-45D4-ACF2-270650EF568B}"/>
                </a:ext>
              </a:extLst>
            </p:cNvPr>
            <p:cNvSpPr/>
            <p:nvPr/>
          </p:nvSpPr>
          <p:spPr>
            <a:xfrm>
              <a:off x="899592" y="2288602"/>
              <a:ext cx="4225981" cy="787204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39FE9BF-6770-4507-99FE-8B0CEE428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648" y="2374623"/>
              <a:ext cx="4093774" cy="611011"/>
            </a:xfrm>
            <a:prstGeom prst="rect">
              <a:avLst/>
            </a:prstGeom>
          </p:spPr>
        </p:pic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EB8C0453-5562-4668-88EB-719C2772A042}"/>
              </a:ext>
            </a:extLst>
          </p:cNvPr>
          <p:cNvSpPr/>
          <p:nvPr/>
        </p:nvSpPr>
        <p:spPr>
          <a:xfrm>
            <a:off x="6124044" y="377007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CA5D9B4-5ABB-4268-A056-DF0CC3C82513}"/>
              </a:ext>
            </a:extLst>
          </p:cNvPr>
          <p:cNvGrpSpPr/>
          <p:nvPr/>
        </p:nvGrpSpPr>
        <p:grpSpPr>
          <a:xfrm>
            <a:off x="927879" y="3759811"/>
            <a:ext cx="4225981" cy="422152"/>
            <a:chOff x="927879" y="3759811"/>
            <a:chExt cx="4225981" cy="422152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D90CD5A-E0FA-430F-9BF2-CB8F4282E6B4}"/>
                </a:ext>
              </a:extLst>
            </p:cNvPr>
            <p:cNvSpPr/>
            <p:nvPr/>
          </p:nvSpPr>
          <p:spPr>
            <a:xfrm>
              <a:off x="927879" y="3759811"/>
              <a:ext cx="4225981" cy="422152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54B4D90-E407-425F-A19A-0F3C3DD14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246" t="-696" r="246" b="7242"/>
            <a:stretch/>
          </p:blipFill>
          <p:spPr>
            <a:xfrm>
              <a:off x="948665" y="3793504"/>
              <a:ext cx="4055383" cy="362421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0AAC6009-6902-4F32-9E20-56AC76B24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758" y="3095746"/>
            <a:ext cx="2188488" cy="123122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B770DA7-A2D2-4034-A4B8-A3B086FB0BF6}"/>
              </a:ext>
            </a:extLst>
          </p:cNvPr>
          <p:cNvCxnSpPr/>
          <p:nvPr/>
        </p:nvCxnSpPr>
        <p:spPr>
          <a:xfrm>
            <a:off x="5724128" y="854100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72F423CA-6C8A-41DA-8554-247489DA4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" t="10494" r="5689" b="2190"/>
          <a:stretch/>
        </p:blipFill>
        <p:spPr>
          <a:xfrm>
            <a:off x="201011" y="1050315"/>
            <a:ext cx="5667133" cy="3678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97021"/>
            <a:ext cx="8496944" cy="47091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– Trip List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A1D57DD-72C3-48EE-8FBD-F05C8C8297E2}"/>
              </a:ext>
            </a:extLst>
          </p:cNvPr>
          <p:cNvSpPr/>
          <p:nvPr/>
        </p:nvSpPr>
        <p:spPr>
          <a:xfrm>
            <a:off x="6328138" y="79227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FF73312-55CE-408E-A737-E6EF70676FE6}"/>
              </a:ext>
            </a:extLst>
          </p:cNvPr>
          <p:cNvSpPr/>
          <p:nvPr/>
        </p:nvSpPr>
        <p:spPr>
          <a:xfrm>
            <a:off x="6328138" y="381242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4A72DA-8DE9-4D47-BB6A-780F5F4D86D5}"/>
              </a:ext>
            </a:extLst>
          </p:cNvPr>
          <p:cNvSpPr txBox="1"/>
          <p:nvPr/>
        </p:nvSpPr>
        <p:spPr>
          <a:xfrm>
            <a:off x="6538854" y="74639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TRIP </a:t>
            </a:r>
            <a:r>
              <a:rPr lang="ko-KR" altLang="en-US" sz="1400" b="1" dirty="0"/>
              <a:t>메뉴</a:t>
            </a:r>
            <a:endParaRPr lang="en-US" altLang="ko-KR" sz="1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3F072D-00F8-457B-8221-183FB68135BD}"/>
              </a:ext>
            </a:extLst>
          </p:cNvPr>
          <p:cNvSpPr txBox="1"/>
          <p:nvPr/>
        </p:nvSpPr>
        <p:spPr>
          <a:xfrm>
            <a:off x="6538854" y="3760794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TRIP LIST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89956-5641-49B0-B85C-DDFC59F31A77}"/>
              </a:ext>
            </a:extLst>
          </p:cNvPr>
          <p:cNvSpPr txBox="1"/>
          <p:nvPr/>
        </p:nvSpPr>
        <p:spPr>
          <a:xfrm>
            <a:off x="6207726" y="4102934"/>
            <a:ext cx="2730235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등록한 여행 목록을 출력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 err="1"/>
              <a:t>페이지네이션</a:t>
            </a:r>
            <a:r>
              <a:rPr lang="ko-KR" altLang="en-US" sz="1200" dirty="0"/>
              <a:t> 적용 </a:t>
            </a:r>
            <a:r>
              <a:rPr lang="en-US" altLang="ko-KR" sz="1200" dirty="0"/>
              <a:t>:  </a:t>
            </a:r>
            <a:r>
              <a:rPr lang="ko-KR" altLang="en-US" sz="1200" dirty="0"/>
              <a:t>한 페이지에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여행 목록을 </a:t>
            </a:r>
            <a:r>
              <a:rPr lang="en-US" altLang="ko-KR" sz="1200" dirty="0"/>
              <a:t>5</a:t>
            </a:r>
            <a:r>
              <a:rPr lang="ko-KR" altLang="en-US" sz="1200" dirty="0"/>
              <a:t>개씩 출력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D724ED-3201-403D-B6BD-79423C38ECFE}"/>
              </a:ext>
            </a:extLst>
          </p:cNvPr>
          <p:cNvSpPr/>
          <p:nvPr/>
        </p:nvSpPr>
        <p:spPr>
          <a:xfrm>
            <a:off x="207642" y="2211710"/>
            <a:ext cx="1237126" cy="432048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FC03D0-6D30-46DB-A2B1-3E6E3D80DC7A}"/>
              </a:ext>
            </a:extLst>
          </p:cNvPr>
          <p:cNvSpPr/>
          <p:nvPr/>
        </p:nvSpPr>
        <p:spPr>
          <a:xfrm>
            <a:off x="1907414" y="1808856"/>
            <a:ext cx="3719693" cy="2183916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F1E556F-64F0-45E8-98FE-936B635FF65E}"/>
              </a:ext>
            </a:extLst>
          </p:cNvPr>
          <p:cNvSpPr/>
          <p:nvPr/>
        </p:nvSpPr>
        <p:spPr>
          <a:xfrm>
            <a:off x="107504" y="197252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604D613-FC0F-48B0-A622-1BC7DFADE274}"/>
              </a:ext>
            </a:extLst>
          </p:cNvPr>
          <p:cNvSpPr/>
          <p:nvPr/>
        </p:nvSpPr>
        <p:spPr>
          <a:xfrm>
            <a:off x="1656213" y="180885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FE8114C-67BE-4147-8CBA-3B3AC6CFA2AC}"/>
              </a:ext>
            </a:extLst>
          </p:cNvPr>
          <p:cNvCxnSpPr/>
          <p:nvPr/>
        </p:nvCxnSpPr>
        <p:spPr>
          <a:xfrm>
            <a:off x="6084168" y="960965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53C554-72F4-4B28-8039-5EA0E5678581}"/>
              </a:ext>
            </a:extLst>
          </p:cNvPr>
          <p:cNvSpPr txBox="1"/>
          <p:nvPr/>
        </p:nvSpPr>
        <p:spPr>
          <a:xfrm>
            <a:off x="6207726" y="1073759"/>
            <a:ext cx="2829621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등록한 여행들을 저장하는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분류 메뉴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/>
              <a:t>MYPAGE </a:t>
            </a:r>
            <a:r>
              <a:rPr lang="ko-KR" altLang="en-US" sz="1200" dirty="0"/>
              <a:t>에서 사용자 메뉴를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추가할 수 있음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39B714-67E8-4154-B6D7-B033EC69D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719" y="2044527"/>
            <a:ext cx="2492334" cy="15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7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322CB0A-353D-4DB7-A3E7-523AE915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5" y="733436"/>
            <a:ext cx="4212572" cy="42526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– Trip Detail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0D9B9E-B926-4CE6-B661-CF65A7EB0EEB}"/>
              </a:ext>
            </a:extLst>
          </p:cNvPr>
          <p:cNvSpPr/>
          <p:nvPr/>
        </p:nvSpPr>
        <p:spPr>
          <a:xfrm>
            <a:off x="5642648" y="110545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A1D57DD-72C3-48EE-8FBD-F05C8C8297E2}"/>
              </a:ext>
            </a:extLst>
          </p:cNvPr>
          <p:cNvSpPr/>
          <p:nvPr/>
        </p:nvSpPr>
        <p:spPr>
          <a:xfrm>
            <a:off x="5647956" y="180172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FF73312-55CE-408E-A737-E6EF70676FE6}"/>
              </a:ext>
            </a:extLst>
          </p:cNvPr>
          <p:cNvSpPr/>
          <p:nvPr/>
        </p:nvSpPr>
        <p:spPr>
          <a:xfrm>
            <a:off x="5628516" y="307204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45FCC8-8DBF-4BD3-8E91-CBBE9FFCD1FE}"/>
              </a:ext>
            </a:extLst>
          </p:cNvPr>
          <p:cNvSpPr txBox="1"/>
          <p:nvPr/>
        </p:nvSpPr>
        <p:spPr>
          <a:xfrm>
            <a:off x="5858672" y="1059582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정보 수정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삭제 버튼</a:t>
            </a:r>
            <a:endParaRPr lang="en-US" altLang="ko-KR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4A72DA-8DE9-4D47-BB6A-780F5F4D86D5}"/>
              </a:ext>
            </a:extLst>
          </p:cNvPr>
          <p:cNvSpPr txBox="1"/>
          <p:nvPr/>
        </p:nvSpPr>
        <p:spPr>
          <a:xfrm>
            <a:off x="5858672" y="1755844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여행에 소속된 활동 장소</a:t>
            </a:r>
            <a:endParaRPr lang="en-US" altLang="ko-KR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F42579-5DFA-4A95-A80A-643BB46B89B9}"/>
              </a:ext>
            </a:extLst>
          </p:cNvPr>
          <p:cNvSpPr txBox="1"/>
          <p:nvPr/>
        </p:nvSpPr>
        <p:spPr>
          <a:xfrm>
            <a:off x="5508104" y="2034853"/>
            <a:ext cx="2731838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여행 중 활동한 활동 장소들을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err="1"/>
              <a:t>맵핀에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 err="1"/>
              <a:t>활동예시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먹부림</a:t>
            </a:r>
            <a:r>
              <a:rPr lang="en-US" altLang="ko-KR" sz="1200" dirty="0"/>
              <a:t>, </a:t>
            </a:r>
            <a:r>
              <a:rPr lang="ko-KR" altLang="en-US" sz="1200" dirty="0"/>
              <a:t>숙박</a:t>
            </a:r>
            <a:r>
              <a:rPr lang="en-US" altLang="ko-KR" sz="1200" dirty="0"/>
              <a:t>, </a:t>
            </a:r>
            <a:r>
              <a:rPr lang="ko-KR" altLang="en-US" sz="1200" dirty="0"/>
              <a:t>스포츠 등</a:t>
            </a:r>
            <a:endParaRPr lang="en-US" altLang="ko-KR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3F072D-00F8-457B-8221-183FB68135BD}"/>
              </a:ext>
            </a:extLst>
          </p:cNvPr>
          <p:cNvSpPr txBox="1"/>
          <p:nvPr/>
        </p:nvSpPr>
        <p:spPr>
          <a:xfrm>
            <a:off x="5839232" y="302041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 정보 출력</a:t>
            </a:r>
            <a:endParaRPr lang="en-US" altLang="ko-KR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89956-5641-49B0-B85C-DDFC59F31A77}"/>
              </a:ext>
            </a:extLst>
          </p:cNvPr>
          <p:cNvSpPr txBox="1"/>
          <p:nvPr/>
        </p:nvSpPr>
        <p:spPr>
          <a:xfrm>
            <a:off x="5508104" y="3293142"/>
            <a:ext cx="2882520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사용자가 등록한 여행 정보들을 출력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사용자가 등록한 파일 다운로드 가능</a:t>
            </a:r>
            <a:endParaRPr lang="en-US" altLang="ko-KR" sz="12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03835D2-DBCF-46E1-8E65-C2F2E9971845}"/>
              </a:ext>
            </a:extLst>
          </p:cNvPr>
          <p:cNvSpPr/>
          <p:nvPr/>
        </p:nvSpPr>
        <p:spPr>
          <a:xfrm>
            <a:off x="1531336" y="154510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969BDF6-73D7-4626-9331-75348B1328AF}"/>
              </a:ext>
            </a:extLst>
          </p:cNvPr>
          <p:cNvSpPr/>
          <p:nvPr/>
        </p:nvSpPr>
        <p:spPr>
          <a:xfrm>
            <a:off x="1531336" y="198576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37727AF-3302-4DE9-A6FD-9682F758A420}"/>
              </a:ext>
            </a:extLst>
          </p:cNvPr>
          <p:cNvSpPr/>
          <p:nvPr/>
        </p:nvSpPr>
        <p:spPr>
          <a:xfrm>
            <a:off x="1531336" y="289529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B871B94-B720-40AC-A2D5-FCBD7216A0DA}"/>
              </a:ext>
            </a:extLst>
          </p:cNvPr>
          <p:cNvSpPr/>
          <p:nvPr/>
        </p:nvSpPr>
        <p:spPr>
          <a:xfrm>
            <a:off x="1531336" y="383012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8912D1B-F9B7-46ED-9255-1C4CC4831427}"/>
              </a:ext>
            </a:extLst>
          </p:cNvPr>
          <p:cNvSpPr/>
          <p:nvPr/>
        </p:nvSpPr>
        <p:spPr>
          <a:xfrm>
            <a:off x="5628516" y="402158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408B06-DFE1-471C-839B-43844AA83279}"/>
              </a:ext>
            </a:extLst>
          </p:cNvPr>
          <p:cNvSpPr txBox="1"/>
          <p:nvPr/>
        </p:nvSpPr>
        <p:spPr>
          <a:xfrm>
            <a:off x="5839232" y="396995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활동 정보 리스트</a:t>
            </a:r>
            <a:endParaRPr lang="en-US" altLang="ko-KR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3FACE1-35E4-41DE-BCB2-D7ED4BD59AE8}"/>
              </a:ext>
            </a:extLst>
          </p:cNvPr>
          <p:cNvSpPr txBox="1"/>
          <p:nvPr/>
        </p:nvSpPr>
        <p:spPr>
          <a:xfrm>
            <a:off x="5508104" y="4258918"/>
            <a:ext cx="3055645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여행에 소속된 활동들의 리스트 출력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- </a:t>
            </a:r>
            <a:r>
              <a:rPr lang="ko-KR" altLang="en-US" sz="1200" dirty="0" err="1"/>
              <a:t>페이지네이션</a:t>
            </a:r>
            <a:r>
              <a:rPr lang="ko-KR" altLang="en-US" sz="1200" dirty="0"/>
              <a:t> 적용 </a:t>
            </a:r>
            <a:r>
              <a:rPr lang="en-US" altLang="ko-KR" sz="1200" dirty="0"/>
              <a:t>: </a:t>
            </a:r>
            <a:r>
              <a:rPr lang="ko-KR" altLang="en-US" sz="1200" dirty="0"/>
              <a:t>한 페이지에 </a:t>
            </a:r>
            <a:r>
              <a:rPr lang="en-US" altLang="ko-KR" sz="1200" dirty="0"/>
              <a:t>5</a:t>
            </a:r>
            <a:r>
              <a:rPr lang="ko-KR" altLang="en-US" sz="1200" dirty="0"/>
              <a:t>개씩</a:t>
            </a:r>
            <a:endParaRPr lang="en-US" altLang="ko-KR" sz="1200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472D5B4-12BF-4514-8F0F-B5BC7DB6E93C}"/>
              </a:ext>
            </a:extLst>
          </p:cNvPr>
          <p:cNvCxnSpPr/>
          <p:nvPr/>
        </p:nvCxnSpPr>
        <p:spPr>
          <a:xfrm>
            <a:off x="5220072" y="884881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9FFBA8-EC19-4AEB-A235-DC6F604C4DB7}"/>
              </a:ext>
            </a:extLst>
          </p:cNvPr>
          <p:cNvSpPr/>
          <p:nvPr/>
        </p:nvSpPr>
        <p:spPr>
          <a:xfrm>
            <a:off x="1984986" y="1796634"/>
            <a:ext cx="2515006" cy="1223775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8DEF52-0614-40E8-9105-0DA5C85DDD1E}"/>
              </a:ext>
            </a:extLst>
          </p:cNvPr>
          <p:cNvSpPr/>
          <p:nvPr/>
        </p:nvSpPr>
        <p:spPr>
          <a:xfrm>
            <a:off x="1984986" y="1549803"/>
            <a:ext cx="2515006" cy="241552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7798D-9903-489E-8C80-75254D1F4DD1}"/>
              </a:ext>
            </a:extLst>
          </p:cNvPr>
          <p:cNvSpPr/>
          <p:nvPr/>
        </p:nvSpPr>
        <p:spPr>
          <a:xfrm>
            <a:off x="1984986" y="3020409"/>
            <a:ext cx="2515006" cy="458422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D28AF0-29F9-49C1-A2F1-D9508ED7AD03}"/>
              </a:ext>
            </a:extLst>
          </p:cNvPr>
          <p:cNvSpPr/>
          <p:nvPr/>
        </p:nvSpPr>
        <p:spPr>
          <a:xfrm>
            <a:off x="1984986" y="3478831"/>
            <a:ext cx="2515006" cy="1216662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6384F5-1BCF-4920-A8FC-EDC243ACF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45" y="2249395"/>
            <a:ext cx="1893984" cy="14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1" grpId="1" animBg="1"/>
      <p:bldP spid="22" grpId="0" animBg="1"/>
      <p:bldP spid="22" grpId="1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FE81861-416B-4925-999E-D46B48DF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55" y="894797"/>
            <a:ext cx="4846740" cy="3779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– Activity Register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580112" y="804721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BB0E5BD-E915-46C2-AB91-0CA85F3A62B3}"/>
              </a:ext>
            </a:extLst>
          </p:cNvPr>
          <p:cNvSpPr/>
          <p:nvPr/>
        </p:nvSpPr>
        <p:spPr>
          <a:xfrm>
            <a:off x="5868144" y="83832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0D1E70-FDEB-4103-A43E-9372FFF060B8}"/>
              </a:ext>
            </a:extLst>
          </p:cNvPr>
          <p:cNvSpPr/>
          <p:nvPr/>
        </p:nvSpPr>
        <p:spPr>
          <a:xfrm>
            <a:off x="5873452" y="250439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4F93A4-B28E-4533-AEC3-4E1FB09F8AD8}"/>
              </a:ext>
            </a:extLst>
          </p:cNvPr>
          <p:cNvSpPr/>
          <p:nvPr/>
        </p:nvSpPr>
        <p:spPr>
          <a:xfrm>
            <a:off x="5873452" y="370361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4C20F-7A98-4AB1-A852-0B0E5DED1A5A}"/>
              </a:ext>
            </a:extLst>
          </p:cNvPr>
          <p:cNvSpPr txBox="1"/>
          <p:nvPr/>
        </p:nvSpPr>
        <p:spPr>
          <a:xfrm>
            <a:off x="6084168" y="79244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활동 종류 선택</a:t>
            </a:r>
            <a:endParaRPr lang="en-US" altLang="ko-KR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96D66-FA95-40ED-9950-6310D30A4982}"/>
              </a:ext>
            </a:extLst>
          </p:cNvPr>
          <p:cNvSpPr txBox="1"/>
          <p:nvPr/>
        </p:nvSpPr>
        <p:spPr>
          <a:xfrm>
            <a:off x="6084168" y="245852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활동 날짜 선택</a:t>
            </a:r>
            <a:endParaRPr lang="en-US" altLang="ko-KR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82B98-6F59-4E46-A7C7-5F60D3F55C65}"/>
              </a:ext>
            </a:extLst>
          </p:cNvPr>
          <p:cNvSpPr txBox="1"/>
          <p:nvPr/>
        </p:nvSpPr>
        <p:spPr>
          <a:xfrm>
            <a:off x="5698645" y="2756580"/>
            <a:ext cx="3144002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선택한 활동 종류가 </a:t>
            </a:r>
            <a:r>
              <a:rPr lang="en-US" altLang="ko-KR" sz="1200" b="1" dirty="0">
                <a:solidFill>
                  <a:srgbClr val="DE5454"/>
                </a:solidFill>
              </a:rPr>
              <a:t>‘</a:t>
            </a:r>
            <a:r>
              <a:rPr lang="ko-KR" altLang="en-US" sz="1200" b="1" dirty="0">
                <a:solidFill>
                  <a:srgbClr val="DE5454"/>
                </a:solidFill>
              </a:rPr>
              <a:t>숙박</a:t>
            </a:r>
            <a:r>
              <a:rPr lang="en-US" altLang="ko-KR" sz="1200" b="1" dirty="0">
                <a:solidFill>
                  <a:srgbClr val="DE5454"/>
                </a:solidFill>
              </a:rPr>
              <a:t>‘</a:t>
            </a:r>
            <a:r>
              <a:rPr lang="en-US" altLang="ko-KR" sz="1200" dirty="0"/>
              <a:t> </a:t>
            </a:r>
            <a:r>
              <a:rPr lang="ko-KR" altLang="en-US" sz="1200" dirty="0"/>
              <a:t>일 때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err="1"/>
              <a:t>datepicker</a:t>
            </a:r>
            <a:r>
              <a:rPr lang="ko-KR" altLang="en-US" sz="1200" dirty="0"/>
              <a:t>의 달력 스타일이 여러 날짜를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선택할 수 있도록 변경됨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76048-A03B-443A-AE84-1F3218C260C8}"/>
              </a:ext>
            </a:extLst>
          </p:cNvPr>
          <p:cNvSpPr txBox="1"/>
          <p:nvPr/>
        </p:nvSpPr>
        <p:spPr>
          <a:xfrm>
            <a:off x="6084168" y="365198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활동 내용 기입</a:t>
            </a:r>
            <a:endParaRPr lang="en-US" altLang="ko-KR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9D389F-F49C-4661-B7AA-1AF98AAD1EE1}"/>
              </a:ext>
            </a:extLst>
          </p:cNvPr>
          <p:cNvSpPr txBox="1"/>
          <p:nvPr/>
        </p:nvSpPr>
        <p:spPr>
          <a:xfrm>
            <a:off x="5753040" y="3981966"/>
            <a:ext cx="2730235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 err="1"/>
              <a:t>summernote</a:t>
            </a:r>
            <a:r>
              <a:rPr lang="ko-KR" altLang="en-US" sz="1200" dirty="0"/>
              <a:t>를 사용하여 사용자가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활동 내용을 꾸미거나 사진을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첨부할 수 있도록 함</a:t>
            </a:r>
            <a:endParaRPr lang="en-US" altLang="ko-KR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D90D719-49B5-46BB-A17C-F4488BC910E7}"/>
              </a:ext>
            </a:extLst>
          </p:cNvPr>
          <p:cNvSpPr/>
          <p:nvPr/>
        </p:nvSpPr>
        <p:spPr>
          <a:xfrm>
            <a:off x="501878" y="186915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3130F9-E462-409B-8F6C-AA3EF5191B54}"/>
              </a:ext>
            </a:extLst>
          </p:cNvPr>
          <p:cNvSpPr/>
          <p:nvPr/>
        </p:nvSpPr>
        <p:spPr>
          <a:xfrm>
            <a:off x="501878" y="2306324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AEB5474-4055-4E51-8A99-73A2A2DB1592}"/>
              </a:ext>
            </a:extLst>
          </p:cNvPr>
          <p:cNvSpPr/>
          <p:nvPr/>
        </p:nvSpPr>
        <p:spPr>
          <a:xfrm>
            <a:off x="501878" y="320712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id="{85529475-29DD-4F8B-B0A7-F68047684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683081"/>
              </p:ext>
            </p:extLst>
          </p:nvPr>
        </p:nvGraphicFramePr>
        <p:xfrm>
          <a:off x="6168715" y="1134255"/>
          <a:ext cx="2444048" cy="1165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2024">
                  <a:extLst>
                    <a:ext uri="{9D8B030D-6E8A-4147-A177-3AD203B41FA5}">
                      <a16:colId xmlns:a16="http://schemas.microsoft.com/office/drawing/2014/main" val="4132277532"/>
                    </a:ext>
                  </a:extLst>
                </a:gridCol>
                <a:gridCol w="1222024">
                  <a:extLst>
                    <a:ext uri="{9D8B030D-6E8A-4147-A177-3AD203B41FA5}">
                      <a16:colId xmlns:a16="http://schemas.microsoft.com/office/drawing/2014/main" val="1387166534"/>
                    </a:ext>
                  </a:extLst>
                </a:gridCol>
              </a:tblGrid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활동종류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/>
                        <a:t>세분류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5662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먹부림</a:t>
                      </a:r>
                      <a:endParaRPr lang="ko-KR" altLang="en-US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브런치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카페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3121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스포츠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레저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스포츠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132141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힐링</a:t>
                      </a:r>
                      <a:endParaRPr lang="en-US" altLang="ko-KR" sz="9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자연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전시</a:t>
                      </a: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100063"/>
                  </a:ext>
                </a:extLst>
              </a:tr>
              <a:tr h="233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숙박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호텔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리조트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팬션</a:t>
                      </a:r>
                      <a:endParaRPr lang="ko-KR" altLang="en-US" sz="900" dirty="0"/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3550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268082B-A574-4028-86BF-F80638BF3390}"/>
              </a:ext>
            </a:extLst>
          </p:cNvPr>
          <p:cNvSpPr/>
          <p:nvPr/>
        </p:nvSpPr>
        <p:spPr>
          <a:xfrm>
            <a:off x="749652" y="1817762"/>
            <a:ext cx="4098867" cy="36004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C979E8-50D6-43CB-B823-197709D6FCA6}"/>
              </a:ext>
            </a:extLst>
          </p:cNvPr>
          <p:cNvSpPr/>
          <p:nvPr/>
        </p:nvSpPr>
        <p:spPr>
          <a:xfrm>
            <a:off x="749652" y="2234316"/>
            <a:ext cx="4098867" cy="36004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3ACF23-E5BD-4BAC-8605-EEEA3F574D9E}"/>
              </a:ext>
            </a:extLst>
          </p:cNvPr>
          <p:cNvSpPr/>
          <p:nvPr/>
        </p:nvSpPr>
        <p:spPr>
          <a:xfrm>
            <a:off x="749652" y="3188118"/>
            <a:ext cx="4098867" cy="124314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A60061D-EC58-45F7-9E43-362B0F41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733" y="2008583"/>
            <a:ext cx="2587125" cy="15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19" grpId="1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- Activity Register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(2)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6634DF6-9F7E-464B-BB1D-EB933B21C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8" t="36370" r="4673"/>
          <a:stretch/>
        </p:blipFill>
        <p:spPr>
          <a:xfrm>
            <a:off x="323528" y="904560"/>
            <a:ext cx="4573724" cy="2376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8C43E5-8FD9-4244-B929-90975050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54" y="2006875"/>
            <a:ext cx="4248472" cy="286947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2D769F2-4BD3-48C3-B65D-237E7EB85144}"/>
              </a:ext>
            </a:extLst>
          </p:cNvPr>
          <p:cNvSpPr/>
          <p:nvPr/>
        </p:nvSpPr>
        <p:spPr>
          <a:xfrm>
            <a:off x="5669058" y="121939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8D8E1C-345B-443C-8FAE-29C5323C2B5F}"/>
              </a:ext>
            </a:extLst>
          </p:cNvPr>
          <p:cNvSpPr txBox="1"/>
          <p:nvPr/>
        </p:nvSpPr>
        <p:spPr>
          <a:xfrm>
            <a:off x="5885082" y="117351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주소 검색</a:t>
            </a:r>
            <a:endParaRPr lang="en-US" altLang="ko-KR" sz="14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BB63112-93A7-4C2D-8C30-C3968209A21E}"/>
              </a:ext>
            </a:extLst>
          </p:cNvPr>
          <p:cNvSpPr/>
          <p:nvPr/>
        </p:nvSpPr>
        <p:spPr>
          <a:xfrm>
            <a:off x="323206" y="143038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AAB7E7-34DF-4CA6-B20E-0E7059979573}"/>
              </a:ext>
            </a:extLst>
          </p:cNvPr>
          <p:cNvSpPr txBox="1"/>
          <p:nvPr/>
        </p:nvSpPr>
        <p:spPr>
          <a:xfrm>
            <a:off x="5669058" y="1491630"/>
            <a:ext cx="3246402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/>
              <a:t>Kakao </a:t>
            </a:r>
            <a:r>
              <a:rPr lang="ko-KR" altLang="en-US" sz="1200" dirty="0"/>
              <a:t>지도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사용한 주소 검색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주소 검색창에서 검색한 주소를 클릭하면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자동으로 해당 주소의 지도 </a:t>
            </a:r>
            <a:r>
              <a:rPr lang="ko-KR" altLang="en-US" sz="1200" dirty="0" err="1"/>
              <a:t>맵핀이</a:t>
            </a:r>
            <a:r>
              <a:rPr lang="ko-KR" altLang="en-US" sz="1200" dirty="0"/>
              <a:t> 생성됨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E9A5A7-2F36-44B1-89D3-AFACAC047F64}"/>
              </a:ext>
            </a:extLst>
          </p:cNvPr>
          <p:cNvSpPr/>
          <p:nvPr/>
        </p:nvSpPr>
        <p:spPr>
          <a:xfrm>
            <a:off x="558280" y="1400031"/>
            <a:ext cx="4085727" cy="259076"/>
          </a:xfrm>
          <a:prstGeom prst="rect">
            <a:avLst/>
          </a:prstGeom>
          <a:noFill/>
          <a:ln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3C44C8A7-7447-4CD2-BD9C-F53518EAC5DE}"/>
              </a:ext>
            </a:extLst>
          </p:cNvPr>
          <p:cNvSpPr/>
          <p:nvPr/>
        </p:nvSpPr>
        <p:spPr>
          <a:xfrm>
            <a:off x="2195736" y="1738253"/>
            <a:ext cx="648072" cy="299221"/>
          </a:xfrm>
          <a:prstGeom prst="down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SPOT HOME -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mypage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140209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B413380-611F-4597-B0D6-E69E49B48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99542"/>
            <a:ext cx="4812536" cy="39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10201-A12D-40E4-8075-69976097151F}"/>
              </a:ext>
            </a:extLst>
          </p:cNvPr>
          <p:cNvSpPr txBox="1"/>
          <p:nvPr/>
        </p:nvSpPr>
        <p:spPr>
          <a:xfrm>
            <a:off x="5759369" y="3019592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사용자 메뉴 추가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수정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삭제</a:t>
            </a:r>
            <a:endParaRPr lang="en-US" altLang="ko-KR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E3A7B-131C-4CB6-915F-A65B1EF0B052}"/>
              </a:ext>
            </a:extLst>
          </p:cNvPr>
          <p:cNvSpPr txBox="1"/>
          <p:nvPr/>
        </p:nvSpPr>
        <p:spPr>
          <a:xfrm>
            <a:off x="5371603" y="3270185"/>
            <a:ext cx="3637534" cy="283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50" dirty="0"/>
              <a:t>사용자 메뉴를 추가</a:t>
            </a:r>
            <a:r>
              <a:rPr lang="en-US" altLang="ko-KR" sz="1150" dirty="0"/>
              <a:t>/</a:t>
            </a:r>
            <a:r>
              <a:rPr lang="ko-KR" altLang="en-US" sz="1150" dirty="0"/>
              <a:t>수정</a:t>
            </a:r>
            <a:r>
              <a:rPr lang="en-US" altLang="ko-KR" sz="1150" dirty="0"/>
              <a:t>/</a:t>
            </a:r>
            <a:r>
              <a:rPr lang="ko-KR" altLang="en-US" sz="1150" dirty="0"/>
              <a:t>삭제</a:t>
            </a:r>
            <a:r>
              <a:rPr lang="en-US" altLang="ko-KR" sz="1150" dirty="0"/>
              <a:t>(</a:t>
            </a:r>
            <a:r>
              <a:rPr lang="ko-KR" altLang="en-US" sz="1150" dirty="0"/>
              <a:t>최소 </a:t>
            </a:r>
            <a:r>
              <a:rPr lang="en-US" altLang="ko-KR" sz="1150" dirty="0"/>
              <a:t>1</a:t>
            </a:r>
            <a:r>
              <a:rPr lang="ko-KR" altLang="en-US" sz="1150" dirty="0"/>
              <a:t>개</a:t>
            </a:r>
            <a:r>
              <a:rPr lang="en-US" altLang="ko-KR" sz="1150" dirty="0"/>
              <a:t>~</a:t>
            </a:r>
            <a:r>
              <a:rPr lang="ko-KR" altLang="en-US" sz="1150" dirty="0"/>
              <a:t>최대</a:t>
            </a:r>
            <a:r>
              <a:rPr lang="en-US" altLang="ko-KR" sz="1150" dirty="0"/>
              <a:t>5</a:t>
            </a:r>
            <a:r>
              <a:rPr lang="ko-KR" altLang="en-US" sz="1150" dirty="0"/>
              <a:t>개</a:t>
            </a:r>
            <a:r>
              <a:rPr lang="en-US" altLang="ko-KR" sz="1150" dirty="0"/>
              <a:t>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89FEFC-7D21-4151-9CF1-465BDEE0D248}"/>
              </a:ext>
            </a:extLst>
          </p:cNvPr>
          <p:cNvSpPr/>
          <p:nvPr/>
        </p:nvSpPr>
        <p:spPr>
          <a:xfrm>
            <a:off x="5543345" y="81627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AB1FFE-7A7B-4556-B3DE-4C7CCA8263BB}"/>
              </a:ext>
            </a:extLst>
          </p:cNvPr>
          <p:cNvSpPr/>
          <p:nvPr/>
        </p:nvSpPr>
        <p:spPr>
          <a:xfrm>
            <a:off x="5548653" y="117187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7B2823F-35A1-49E1-B54B-37DBDFE949B3}"/>
              </a:ext>
            </a:extLst>
          </p:cNvPr>
          <p:cNvSpPr/>
          <p:nvPr/>
        </p:nvSpPr>
        <p:spPr>
          <a:xfrm>
            <a:off x="5548653" y="182026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EF89D-6D65-4675-94E3-A03D356E7BFE}"/>
              </a:ext>
            </a:extLst>
          </p:cNvPr>
          <p:cNvSpPr txBox="1"/>
          <p:nvPr/>
        </p:nvSpPr>
        <p:spPr>
          <a:xfrm>
            <a:off x="5759369" y="77039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닉네임 설정</a:t>
            </a:r>
            <a:endParaRPr lang="en-US" altLang="ko-KR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D2BE4-C1EC-4D9B-9692-256BABFA9773}"/>
              </a:ext>
            </a:extLst>
          </p:cNvPr>
          <p:cNvSpPr txBox="1"/>
          <p:nvPr/>
        </p:nvSpPr>
        <p:spPr>
          <a:xfrm>
            <a:off x="6804248" y="754396"/>
            <a:ext cx="169790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 닉네임 설정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53368-2E7F-45A7-B356-DB9EC24B8FB9}"/>
              </a:ext>
            </a:extLst>
          </p:cNvPr>
          <p:cNvSpPr txBox="1"/>
          <p:nvPr/>
        </p:nvSpPr>
        <p:spPr>
          <a:xfrm>
            <a:off x="5759369" y="112600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비밀번호 재설정</a:t>
            </a:r>
            <a:endParaRPr lang="en-US" altLang="ko-KR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C6ECB-8E98-42A9-BC12-7A5E8D36E12C}"/>
              </a:ext>
            </a:extLst>
          </p:cNvPr>
          <p:cNvSpPr txBox="1"/>
          <p:nvPr/>
        </p:nvSpPr>
        <p:spPr>
          <a:xfrm>
            <a:off x="5387175" y="1410761"/>
            <a:ext cx="2521844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새 비밀번호를 암호화하여 저장</a:t>
            </a:r>
            <a:endParaRPr lang="en-US" altLang="ko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47A9F-7915-4301-B58D-4EFE1DE91363}"/>
              </a:ext>
            </a:extLst>
          </p:cNvPr>
          <p:cNvSpPr txBox="1"/>
          <p:nvPr/>
        </p:nvSpPr>
        <p:spPr>
          <a:xfrm>
            <a:off x="5759369" y="1768629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프로필 사진 설정</a:t>
            </a:r>
            <a:endParaRPr lang="en-US" altLang="ko-KR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BD174-F6C2-4368-9763-349F7B2DD2E8}"/>
              </a:ext>
            </a:extLst>
          </p:cNvPr>
          <p:cNvSpPr txBox="1"/>
          <p:nvPr/>
        </p:nvSpPr>
        <p:spPr>
          <a:xfrm>
            <a:off x="5371603" y="2015605"/>
            <a:ext cx="3400290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 err="1"/>
              <a:t>FileUpload</a:t>
            </a:r>
            <a:r>
              <a:rPr lang="en-US" altLang="ko-KR" sz="1200" dirty="0"/>
              <a:t> </a:t>
            </a:r>
            <a:r>
              <a:rPr lang="ko-KR" altLang="en-US" sz="1200" dirty="0"/>
              <a:t>플러그인 사용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내 컴퓨터에 저장되어 있는 사진을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프로필 사진으로 등록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사용자가 등록한 프로필 사진은 서버에 저장</a:t>
            </a:r>
            <a:endParaRPr lang="en-US" altLang="ko-KR" sz="1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DE1E53-9D5E-491C-8554-1C81AD9759F2}"/>
              </a:ext>
            </a:extLst>
          </p:cNvPr>
          <p:cNvSpPr/>
          <p:nvPr/>
        </p:nvSpPr>
        <p:spPr>
          <a:xfrm>
            <a:off x="5543345" y="304540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0910B38-28F7-4DC1-AAF2-3408AF66F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03" y="3625952"/>
            <a:ext cx="3524246" cy="118422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1F9109-1B2D-4CA2-83B8-24A61E2E9E77}"/>
              </a:ext>
            </a:extLst>
          </p:cNvPr>
          <p:cNvSpPr/>
          <p:nvPr/>
        </p:nvSpPr>
        <p:spPr>
          <a:xfrm>
            <a:off x="539552" y="1262450"/>
            <a:ext cx="4344085" cy="373196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22E2A8F-AAE8-4458-9E26-82BAD1BB38CE}"/>
              </a:ext>
            </a:extLst>
          </p:cNvPr>
          <p:cNvSpPr/>
          <p:nvPr/>
        </p:nvSpPr>
        <p:spPr>
          <a:xfrm>
            <a:off x="251521" y="130445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3168EE-7671-48BF-A93E-B4CAAC62C921}"/>
              </a:ext>
            </a:extLst>
          </p:cNvPr>
          <p:cNvSpPr/>
          <p:nvPr/>
        </p:nvSpPr>
        <p:spPr>
          <a:xfrm>
            <a:off x="539552" y="1668368"/>
            <a:ext cx="4344085" cy="530186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EC53B08-7082-42AB-8F71-44AAE9C983A1}"/>
              </a:ext>
            </a:extLst>
          </p:cNvPr>
          <p:cNvSpPr/>
          <p:nvPr/>
        </p:nvSpPr>
        <p:spPr>
          <a:xfrm>
            <a:off x="245520" y="180859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A26103-1969-4C99-AB3D-6BAE1A4FF3CD}"/>
              </a:ext>
            </a:extLst>
          </p:cNvPr>
          <p:cNvSpPr/>
          <p:nvPr/>
        </p:nvSpPr>
        <p:spPr>
          <a:xfrm>
            <a:off x="571667" y="2702079"/>
            <a:ext cx="1120013" cy="1260048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40247E-4543-4739-AA6A-9E11E8C642FB}"/>
              </a:ext>
            </a:extLst>
          </p:cNvPr>
          <p:cNvSpPr/>
          <p:nvPr/>
        </p:nvSpPr>
        <p:spPr>
          <a:xfrm>
            <a:off x="570376" y="245628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57899F-BCEE-48D8-94A4-A04FFCCFF117}"/>
              </a:ext>
            </a:extLst>
          </p:cNvPr>
          <p:cNvSpPr/>
          <p:nvPr/>
        </p:nvSpPr>
        <p:spPr>
          <a:xfrm>
            <a:off x="1750832" y="2702079"/>
            <a:ext cx="1885064" cy="1260048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F11C608-736D-44AC-8716-E6B9D7820810}"/>
              </a:ext>
            </a:extLst>
          </p:cNvPr>
          <p:cNvSpPr/>
          <p:nvPr/>
        </p:nvSpPr>
        <p:spPr>
          <a:xfrm>
            <a:off x="1705000" y="2456280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5" grpId="0" animBg="1"/>
      <p:bldP spid="45" grpId="1" animBg="1"/>
      <p:bldP spid="47" grpId="0" animBg="1"/>
      <p:bldP spid="47" grpId="1" animBg="1"/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BD9C9349-FF52-40F1-ACFF-CD0D23585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8"/>
          <a:stretch/>
        </p:blipFill>
        <p:spPr>
          <a:xfrm>
            <a:off x="452467" y="813027"/>
            <a:ext cx="4686945" cy="4098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다른 사용자가 작성한 여행 가져오기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474357" y="843558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67A09B7-B47A-4FC1-8F69-E06DDC39C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47"/>
          <a:stretch/>
        </p:blipFill>
        <p:spPr>
          <a:xfrm>
            <a:off x="5763545" y="1233580"/>
            <a:ext cx="2733675" cy="539874"/>
          </a:xfrm>
          <a:prstGeom prst="rect">
            <a:avLst/>
          </a:prstGeom>
          <a:ln w="19050">
            <a:solidFill>
              <a:srgbClr val="DE5454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A98CE90-C2B4-41B6-B12F-B4B2253B2A0A}"/>
              </a:ext>
            </a:extLst>
          </p:cNvPr>
          <p:cNvSpPr/>
          <p:nvPr/>
        </p:nvSpPr>
        <p:spPr>
          <a:xfrm>
            <a:off x="5692388" y="97131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4A2EE3F-8B64-43D2-B161-93E34C91DD95}"/>
              </a:ext>
            </a:extLst>
          </p:cNvPr>
          <p:cNvSpPr/>
          <p:nvPr/>
        </p:nvSpPr>
        <p:spPr>
          <a:xfrm>
            <a:off x="5697696" y="263772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73984-9210-41DF-BF5B-1D2313B96ED6}"/>
              </a:ext>
            </a:extLst>
          </p:cNvPr>
          <p:cNvSpPr txBox="1"/>
          <p:nvPr/>
        </p:nvSpPr>
        <p:spPr>
          <a:xfrm>
            <a:off x="5908412" y="925439"/>
            <a:ext cx="28520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다른 사용자의 여행 </a:t>
            </a:r>
            <a:r>
              <a:rPr lang="ko-KR" altLang="en-US" sz="1350" b="1" dirty="0" err="1"/>
              <a:t>게시글에</a:t>
            </a:r>
            <a:r>
              <a:rPr lang="ko-KR" altLang="en-US" sz="1350" b="1" dirty="0"/>
              <a:t> 접근</a:t>
            </a:r>
            <a:endParaRPr lang="en-US" altLang="ko-KR" sz="13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20DD2-763F-4CC7-8C74-55D156A74B0B}"/>
              </a:ext>
            </a:extLst>
          </p:cNvPr>
          <p:cNvSpPr txBox="1"/>
          <p:nvPr/>
        </p:nvSpPr>
        <p:spPr>
          <a:xfrm>
            <a:off x="5697696" y="1773454"/>
            <a:ext cx="2839816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로그인 한 사용자의 </a:t>
            </a:r>
            <a:r>
              <a:rPr lang="en-US" altLang="ko-KR" sz="1200" dirty="0"/>
              <a:t>ID</a:t>
            </a:r>
            <a:r>
              <a:rPr lang="ko-KR" altLang="en-US" sz="1200" dirty="0"/>
              <a:t>와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현재 보고 있는 </a:t>
            </a:r>
            <a:r>
              <a:rPr lang="en-US" altLang="ko-KR" sz="1200" dirty="0"/>
              <a:t>SPOT</a:t>
            </a:r>
            <a:r>
              <a:rPr lang="ko-KR" altLang="en-US" sz="1200" dirty="0"/>
              <a:t>의 사용자 </a:t>
            </a:r>
            <a:r>
              <a:rPr lang="en-US" altLang="ko-KR" sz="1200" dirty="0"/>
              <a:t>ID</a:t>
            </a:r>
            <a:r>
              <a:rPr lang="ko-KR" altLang="en-US" sz="1200" dirty="0"/>
              <a:t>가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다른 모습</a:t>
            </a:r>
            <a:endParaRPr lang="en-US" altLang="ko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C76CD-9BB8-4EA0-879C-3B3CB5C5D17D}"/>
              </a:ext>
            </a:extLst>
          </p:cNvPr>
          <p:cNvSpPr txBox="1"/>
          <p:nvPr/>
        </p:nvSpPr>
        <p:spPr>
          <a:xfrm>
            <a:off x="5908412" y="2591850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여행을 가져올 </a:t>
            </a:r>
            <a:r>
              <a:rPr lang="en-US" altLang="ko-KR" sz="1400" b="1" dirty="0"/>
              <a:t>MY </a:t>
            </a:r>
            <a:r>
              <a:rPr lang="ko-KR" altLang="en-US" sz="1400" b="1" dirty="0"/>
              <a:t>메뉴 선택</a:t>
            </a:r>
            <a:endParaRPr lang="en-US" altLang="ko-KR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07C52-2B83-4D77-8596-DDCBABCB0BB4}"/>
              </a:ext>
            </a:extLst>
          </p:cNvPr>
          <p:cNvSpPr txBox="1"/>
          <p:nvPr/>
        </p:nvSpPr>
        <p:spPr>
          <a:xfrm>
            <a:off x="5697696" y="2862151"/>
            <a:ext cx="2595582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선택한 </a:t>
            </a:r>
            <a:r>
              <a:rPr lang="en-US" altLang="ko-KR" sz="1200" dirty="0"/>
              <a:t>MY</a:t>
            </a:r>
            <a:r>
              <a:rPr lang="ko-KR" altLang="en-US" sz="1200" dirty="0"/>
              <a:t>메뉴에 여행을 복사함</a:t>
            </a:r>
            <a:endParaRPr lang="en-US" altLang="ko-KR" sz="12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FE66AE8-1BB2-43BA-A6A6-C791957BB39F}"/>
              </a:ext>
            </a:extLst>
          </p:cNvPr>
          <p:cNvSpPr/>
          <p:nvPr/>
        </p:nvSpPr>
        <p:spPr>
          <a:xfrm>
            <a:off x="5697696" y="343877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4FFC2B-E6AF-4A46-90CE-7F465AA6B055}"/>
              </a:ext>
            </a:extLst>
          </p:cNvPr>
          <p:cNvSpPr txBox="1"/>
          <p:nvPr/>
        </p:nvSpPr>
        <p:spPr>
          <a:xfrm>
            <a:off x="5908412" y="339289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가져오기 성공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시 </a:t>
            </a:r>
            <a:r>
              <a:rPr lang="ko-KR" altLang="en-US" sz="1400" b="1" dirty="0" err="1"/>
              <a:t>알림창</a:t>
            </a:r>
            <a:r>
              <a:rPr lang="ko-KR" altLang="en-US" sz="1400" b="1" dirty="0"/>
              <a:t> 출력</a:t>
            </a:r>
            <a:endParaRPr lang="en-US" altLang="ko-KR" sz="14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602A414-DDB4-434B-8384-7FE9135FD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179" y="2209863"/>
            <a:ext cx="3560373" cy="130465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B90A77E-DF22-4CC9-8CEF-B6C29CC70DBD}"/>
              </a:ext>
            </a:extLst>
          </p:cNvPr>
          <p:cNvSpPr/>
          <p:nvPr/>
        </p:nvSpPr>
        <p:spPr>
          <a:xfrm>
            <a:off x="152245" y="150683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42C7B0-2C5C-4F0B-921D-E04F1CF301F5}"/>
              </a:ext>
            </a:extLst>
          </p:cNvPr>
          <p:cNvSpPr/>
          <p:nvPr/>
        </p:nvSpPr>
        <p:spPr>
          <a:xfrm>
            <a:off x="1651694" y="189538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36C8D1-5F1E-4359-910F-159DD3693C23}"/>
              </a:ext>
            </a:extLst>
          </p:cNvPr>
          <p:cNvSpPr/>
          <p:nvPr/>
        </p:nvSpPr>
        <p:spPr>
          <a:xfrm>
            <a:off x="2040264" y="1895287"/>
            <a:ext cx="1107390" cy="216024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DC2DA-088F-4A0C-A2E0-CAA38AFC5EF1}"/>
              </a:ext>
            </a:extLst>
          </p:cNvPr>
          <p:cNvSpPr txBox="1"/>
          <p:nvPr/>
        </p:nvSpPr>
        <p:spPr>
          <a:xfrm>
            <a:off x="2405142" y="188112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BE4B48"/>
                </a:solidFill>
              </a:rPr>
              <a:t>버튼 클릭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0400BD50-5301-46D6-885D-205FAADBF693}"/>
              </a:ext>
            </a:extLst>
          </p:cNvPr>
          <p:cNvSpPr/>
          <p:nvPr/>
        </p:nvSpPr>
        <p:spPr>
          <a:xfrm>
            <a:off x="2206504" y="2144908"/>
            <a:ext cx="720080" cy="216024"/>
          </a:xfrm>
          <a:prstGeom prst="down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75ED7E-E95F-44A9-87FE-395832CAC0B0}"/>
              </a:ext>
            </a:extLst>
          </p:cNvPr>
          <p:cNvSpPr/>
          <p:nvPr/>
        </p:nvSpPr>
        <p:spPr>
          <a:xfrm>
            <a:off x="456172" y="1493297"/>
            <a:ext cx="947476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BDD3D7-F780-43E5-80AA-F30DCB637FA8}"/>
              </a:ext>
            </a:extLst>
          </p:cNvPr>
          <p:cNvGrpSpPr/>
          <p:nvPr/>
        </p:nvGrpSpPr>
        <p:grpSpPr>
          <a:xfrm>
            <a:off x="5809303" y="3751738"/>
            <a:ext cx="2951170" cy="1042228"/>
            <a:chOff x="5809303" y="3751738"/>
            <a:chExt cx="2951170" cy="1042228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652585FF-0367-4F73-B516-16B99E77D93E}"/>
                </a:ext>
              </a:extLst>
            </p:cNvPr>
            <p:cNvSpPr/>
            <p:nvPr/>
          </p:nvSpPr>
          <p:spPr>
            <a:xfrm>
              <a:off x="5809303" y="3751738"/>
              <a:ext cx="2951170" cy="1042228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E56CA4E-B15A-4409-A649-F13004B77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8412" y="3812382"/>
              <a:ext cx="2775265" cy="920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3442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 animBg="1"/>
      <p:bldP spid="50" grpId="0" animBg="1"/>
      <p:bldP spid="5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관리자가 작성한 여행 결제하기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>
            <a:cxnSpLocks/>
          </p:cNvCxnSpPr>
          <p:nvPr/>
        </p:nvCxnSpPr>
        <p:spPr>
          <a:xfrm>
            <a:off x="5849838" y="809682"/>
            <a:ext cx="0" cy="3922308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638FD33-C6DE-4C02-8D23-43F77C730FFE}"/>
              </a:ext>
            </a:extLst>
          </p:cNvPr>
          <p:cNvSpPr/>
          <p:nvPr/>
        </p:nvSpPr>
        <p:spPr>
          <a:xfrm>
            <a:off x="5971798" y="103396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9604EF-3BD8-41EF-98F6-DE799490FCCB}"/>
              </a:ext>
            </a:extLst>
          </p:cNvPr>
          <p:cNvSpPr/>
          <p:nvPr/>
        </p:nvSpPr>
        <p:spPr>
          <a:xfrm>
            <a:off x="5977106" y="141093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602B4-7920-4430-A435-3831B7ED0A86}"/>
              </a:ext>
            </a:extLst>
          </p:cNvPr>
          <p:cNvSpPr txBox="1"/>
          <p:nvPr/>
        </p:nvSpPr>
        <p:spPr>
          <a:xfrm>
            <a:off x="6187822" y="988091"/>
            <a:ext cx="24449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관리자의 여행 </a:t>
            </a:r>
            <a:r>
              <a:rPr lang="ko-KR" altLang="en-US" sz="1350" b="1" dirty="0" err="1"/>
              <a:t>게시글에</a:t>
            </a:r>
            <a:r>
              <a:rPr lang="ko-KR" altLang="en-US" sz="1350" b="1" dirty="0"/>
              <a:t> 접근</a:t>
            </a:r>
            <a:endParaRPr lang="en-US" altLang="ko-KR" sz="13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F9C37-8E8B-43C6-9A6C-66B5F7137BDE}"/>
              </a:ext>
            </a:extLst>
          </p:cNvPr>
          <p:cNvSpPr txBox="1"/>
          <p:nvPr/>
        </p:nvSpPr>
        <p:spPr>
          <a:xfrm>
            <a:off x="6187822" y="136505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아임포트</a:t>
            </a:r>
            <a:r>
              <a:rPr lang="ko-KR" altLang="en-US" sz="1400" b="1" dirty="0"/>
              <a:t> 실행</a:t>
            </a:r>
            <a:endParaRPr lang="en-US" altLang="ko-KR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2CE3B-0313-42DE-88EC-85BE392D80F1}"/>
              </a:ext>
            </a:extLst>
          </p:cNvPr>
          <p:cNvSpPr txBox="1"/>
          <p:nvPr/>
        </p:nvSpPr>
        <p:spPr>
          <a:xfrm>
            <a:off x="5856694" y="1635355"/>
            <a:ext cx="2576346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원하는 결제 방법으로 결제 실행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실행된 결제 내역은 </a:t>
            </a:r>
            <a:r>
              <a:rPr lang="en-US" altLang="ko-KR" sz="1200" dirty="0"/>
              <a:t>DB</a:t>
            </a:r>
            <a:r>
              <a:rPr lang="ko-KR" altLang="en-US" sz="1200" dirty="0"/>
              <a:t>에 저장</a:t>
            </a:r>
            <a:endParaRPr lang="en-US" altLang="ko-KR" sz="1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02FB38-5C6D-44D8-9587-44B4536C20F3}"/>
              </a:ext>
            </a:extLst>
          </p:cNvPr>
          <p:cNvSpPr/>
          <p:nvPr/>
        </p:nvSpPr>
        <p:spPr>
          <a:xfrm>
            <a:off x="5977106" y="228837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6DEE3E-0E5B-4B7D-B20A-6E74456FA8A9}"/>
              </a:ext>
            </a:extLst>
          </p:cNvPr>
          <p:cNvSpPr txBox="1"/>
          <p:nvPr/>
        </p:nvSpPr>
        <p:spPr>
          <a:xfrm>
            <a:off x="6187822" y="2242496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결제 완료 후 여행 가져오기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가능</a:t>
            </a:r>
            <a:endParaRPr lang="en-US" altLang="ko-KR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E7498-C1A0-4897-A012-ACC5DA853FE0}"/>
              </a:ext>
            </a:extLst>
          </p:cNvPr>
          <p:cNvSpPr txBox="1"/>
          <p:nvPr/>
        </p:nvSpPr>
        <p:spPr>
          <a:xfrm>
            <a:off x="5856694" y="2512797"/>
            <a:ext cx="2496196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여행을 복사할 </a:t>
            </a:r>
            <a:r>
              <a:rPr lang="en-US" altLang="ko-KR" sz="1200" dirty="0"/>
              <a:t>MY</a:t>
            </a:r>
            <a:r>
              <a:rPr lang="ko-KR" altLang="en-US" sz="1200" dirty="0"/>
              <a:t>메뉴 선택 후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가져오기 실행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한 번 결제한 여행은 제한 없이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내 여행으로 가져오기가 가능</a:t>
            </a: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4C5A5E-083D-4E1C-8EF6-ACC1F0F9D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" t="12337" r="6290" b="1167"/>
          <a:stretch/>
        </p:blipFill>
        <p:spPr>
          <a:xfrm>
            <a:off x="218420" y="827639"/>
            <a:ext cx="5477297" cy="3802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2812953-F564-427E-B224-D6517CC62FC7}"/>
              </a:ext>
            </a:extLst>
          </p:cNvPr>
          <p:cNvSpPr/>
          <p:nvPr/>
        </p:nvSpPr>
        <p:spPr>
          <a:xfrm>
            <a:off x="110408" y="128523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5378F5-413F-4F4F-8671-B7411B6A5EB2}"/>
              </a:ext>
            </a:extLst>
          </p:cNvPr>
          <p:cNvSpPr/>
          <p:nvPr/>
        </p:nvSpPr>
        <p:spPr>
          <a:xfrm>
            <a:off x="211565" y="1560847"/>
            <a:ext cx="947476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BE59E39-F677-44A7-B930-C2B674E31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22" y="2310685"/>
            <a:ext cx="3621338" cy="267027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15AA30C-3015-49D1-92F6-E53BCA7CB9EC}"/>
              </a:ext>
            </a:extLst>
          </p:cNvPr>
          <p:cNvSpPr/>
          <p:nvPr/>
        </p:nvSpPr>
        <p:spPr>
          <a:xfrm>
            <a:off x="1901810" y="169126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6905D1-DF62-40E6-A803-D1ACF8202512}"/>
              </a:ext>
            </a:extLst>
          </p:cNvPr>
          <p:cNvSpPr/>
          <p:nvPr/>
        </p:nvSpPr>
        <p:spPr>
          <a:xfrm>
            <a:off x="2051720" y="2019491"/>
            <a:ext cx="1368152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FF59C6-2E22-48D7-AE0D-BE06D6E1D9E4}"/>
              </a:ext>
            </a:extLst>
          </p:cNvPr>
          <p:cNvSpPr txBox="1"/>
          <p:nvPr/>
        </p:nvSpPr>
        <p:spPr>
          <a:xfrm>
            <a:off x="2646977" y="201949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BE4B48"/>
                </a:solidFill>
              </a:rPr>
              <a:t>버튼 클릭</a:t>
            </a: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F1E4E6E6-CDB0-4B24-8CF2-B70B7CCD1814}"/>
              </a:ext>
            </a:extLst>
          </p:cNvPr>
          <p:cNvSpPr/>
          <p:nvPr/>
        </p:nvSpPr>
        <p:spPr>
          <a:xfrm>
            <a:off x="2582420" y="2219334"/>
            <a:ext cx="720080" cy="216024"/>
          </a:xfrm>
          <a:prstGeom prst="down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1731A09-F328-4620-85F1-E7EC4AEC6824}"/>
              </a:ext>
            </a:extLst>
          </p:cNvPr>
          <p:cNvGrpSpPr/>
          <p:nvPr/>
        </p:nvGrpSpPr>
        <p:grpSpPr>
          <a:xfrm>
            <a:off x="5772073" y="3593837"/>
            <a:ext cx="3180596" cy="1292645"/>
            <a:chOff x="5436096" y="3447745"/>
            <a:chExt cx="3180596" cy="129264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6E505F1-08C2-434F-AE76-9C25AA1E8C43}"/>
                </a:ext>
              </a:extLst>
            </p:cNvPr>
            <p:cNvSpPr/>
            <p:nvPr/>
          </p:nvSpPr>
          <p:spPr>
            <a:xfrm>
              <a:off x="5436096" y="3447745"/>
              <a:ext cx="3180596" cy="1292645"/>
            </a:xfrm>
            <a:prstGeom prst="roundRect">
              <a:avLst>
                <a:gd name="adj" fmla="val 3925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C8554FA-F6F7-4FBF-B95B-F1886E0E9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6113" y="3786178"/>
              <a:ext cx="3016327" cy="8423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999E1E07-FE52-4B96-AA6B-EAB07A4A4C72}"/>
              </a:ext>
            </a:extLst>
          </p:cNvPr>
          <p:cNvSpPr/>
          <p:nvPr/>
        </p:nvSpPr>
        <p:spPr>
          <a:xfrm>
            <a:off x="5555997" y="4086179"/>
            <a:ext cx="310360" cy="559021"/>
          </a:xfrm>
          <a:prstGeom prst="right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106FD8-2DAD-4CF7-AD8D-59CCDDD25BF5}"/>
              </a:ext>
            </a:extLst>
          </p:cNvPr>
          <p:cNvSpPr txBox="1"/>
          <p:nvPr/>
        </p:nvSpPr>
        <p:spPr>
          <a:xfrm>
            <a:off x="6512104" y="3616982"/>
            <a:ext cx="16962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300" b="1" dirty="0"/>
              <a:t>결제 성공 시 </a:t>
            </a:r>
            <a:r>
              <a:rPr lang="ko-KR" altLang="en-US" sz="1300" b="1" dirty="0" err="1"/>
              <a:t>알림창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48165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33" grpId="0" animBg="1"/>
      <p:bldP spid="34" grpId="0"/>
      <p:bldP spid="35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트립메이트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신청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친구신청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724128" y="843558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B0975C6-18D1-4435-B3D2-818430152855}"/>
              </a:ext>
            </a:extLst>
          </p:cNvPr>
          <p:cNvSpPr/>
          <p:nvPr/>
        </p:nvSpPr>
        <p:spPr>
          <a:xfrm>
            <a:off x="5895210" y="141767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2E530E-BAB0-4A8B-BB8F-C9929CF54897}"/>
              </a:ext>
            </a:extLst>
          </p:cNvPr>
          <p:cNvSpPr/>
          <p:nvPr/>
        </p:nvSpPr>
        <p:spPr>
          <a:xfrm>
            <a:off x="5916548" y="276019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CACC3-CDB5-495C-AD81-9C846D24ECFF}"/>
              </a:ext>
            </a:extLst>
          </p:cNvPr>
          <p:cNvSpPr txBox="1"/>
          <p:nvPr/>
        </p:nvSpPr>
        <p:spPr>
          <a:xfrm>
            <a:off x="6111234" y="1371799"/>
            <a:ext cx="3006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다른 사용자의 </a:t>
            </a:r>
            <a:r>
              <a:rPr lang="en-US" altLang="ko-KR" sz="1350" b="1" dirty="0"/>
              <a:t>SPOT HOME</a:t>
            </a:r>
            <a:r>
              <a:rPr lang="ko-KR" altLang="en-US" sz="1350" b="1" dirty="0"/>
              <a:t>에 접근</a:t>
            </a:r>
            <a:endParaRPr lang="en-US" altLang="ko-KR" sz="13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C8B94-D81F-44FE-A6D0-A5D649F588FF}"/>
              </a:ext>
            </a:extLst>
          </p:cNvPr>
          <p:cNvSpPr txBox="1"/>
          <p:nvPr/>
        </p:nvSpPr>
        <p:spPr>
          <a:xfrm>
            <a:off x="6127264" y="2714322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좌측 메뉴를 통해 </a:t>
            </a:r>
            <a:r>
              <a:rPr lang="ko-KR" altLang="en-US" sz="1400" b="1" dirty="0" err="1"/>
              <a:t>트립메이트</a:t>
            </a:r>
            <a:r>
              <a:rPr lang="ko-KR" altLang="en-US" sz="1400" b="1" dirty="0"/>
              <a:t> 신청</a:t>
            </a:r>
            <a:endParaRPr lang="en-US" altLang="ko-KR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BE0CE-C19D-4C57-B58D-7EA94560095B}"/>
              </a:ext>
            </a:extLst>
          </p:cNvPr>
          <p:cNvSpPr txBox="1"/>
          <p:nvPr/>
        </p:nvSpPr>
        <p:spPr>
          <a:xfrm>
            <a:off x="5992722" y="3022099"/>
            <a:ext cx="2935419" cy="73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신청 성공 시 신청완료 </a:t>
            </a:r>
            <a:r>
              <a:rPr lang="ko-KR" altLang="en-US" sz="1200" dirty="0" err="1"/>
              <a:t>알림창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같은 사용자에게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신청을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진행할 경우</a:t>
            </a:r>
            <a:r>
              <a:rPr lang="en-US" altLang="ko-KR" sz="1200" dirty="0"/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수락대기 </a:t>
            </a:r>
            <a:r>
              <a:rPr lang="ko-KR" altLang="en-US" sz="1200" dirty="0" err="1">
                <a:sym typeface="Wingdings" panose="05000000000000000000" pitchFamily="2" charset="2"/>
              </a:rPr>
              <a:t>알림창</a:t>
            </a:r>
            <a:r>
              <a:rPr lang="ko-KR" altLang="en-US" sz="1200" dirty="0">
                <a:sym typeface="Wingdings" panose="05000000000000000000" pitchFamily="2" charset="2"/>
              </a:rPr>
              <a:t> 출력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DC47D3-DFB1-4948-84FC-07E51DF3C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46" r="6631"/>
          <a:stretch/>
        </p:blipFill>
        <p:spPr>
          <a:xfrm>
            <a:off x="239720" y="910495"/>
            <a:ext cx="5558821" cy="3893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4565E56-7819-41B6-B941-6DEE24327D3A}"/>
              </a:ext>
            </a:extLst>
          </p:cNvPr>
          <p:cNvSpPr/>
          <p:nvPr/>
        </p:nvSpPr>
        <p:spPr>
          <a:xfrm>
            <a:off x="189831" y="1429594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7BCE59-47D5-490F-B192-40A177A8D696}"/>
              </a:ext>
            </a:extLst>
          </p:cNvPr>
          <p:cNvSpPr/>
          <p:nvPr/>
        </p:nvSpPr>
        <p:spPr>
          <a:xfrm>
            <a:off x="290988" y="1705202"/>
            <a:ext cx="947476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18771B-E486-496F-89B2-BC3D2BA6E6B4}"/>
              </a:ext>
            </a:extLst>
          </p:cNvPr>
          <p:cNvSpPr/>
          <p:nvPr/>
        </p:nvSpPr>
        <p:spPr>
          <a:xfrm>
            <a:off x="239736" y="2456970"/>
            <a:ext cx="1339058" cy="229560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6E6061-DC8A-4A84-B2C1-E6E87C1BD2F9}"/>
              </a:ext>
            </a:extLst>
          </p:cNvPr>
          <p:cNvSpPr/>
          <p:nvPr/>
        </p:nvSpPr>
        <p:spPr>
          <a:xfrm>
            <a:off x="189831" y="218551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117DAD6-02B6-4A1D-BFD6-84636E9F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510" y="2293523"/>
            <a:ext cx="2853175" cy="248738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200846F-7878-4355-BE15-141EA60F3B9A}"/>
              </a:ext>
            </a:extLst>
          </p:cNvPr>
          <p:cNvSpPr/>
          <p:nvPr/>
        </p:nvSpPr>
        <p:spPr>
          <a:xfrm>
            <a:off x="1624137" y="2309189"/>
            <a:ext cx="310360" cy="559021"/>
          </a:xfrm>
          <a:prstGeom prst="rightArrow">
            <a:avLst/>
          </a:prstGeom>
          <a:solidFill>
            <a:srgbClr val="BE4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3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트립메이트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신청 확인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8FB4B59-9B89-4032-BC41-6466A1CE5AA7}"/>
              </a:ext>
            </a:extLst>
          </p:cNvPr>
          <p:cNvSpPr/>
          <p:nvPr/>
        </p:nvSpPr>
        <p:spPr>
          <a:xfrm>
            <a:off x="5679186" y="113071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E4C8A16-F567-4983-99CD-5575A058DC30}"/>
              </a:ext>
            </a:extLst>
          </p:cNvPr>
          <p:cNvSpPr/>
          <p:nvPr/>
        </p:nvSpPr>
        <p:spPr>
          <a:xfrm>
            <a:off x="5700524" y="306740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6AF3C-0342-4958-A523-820F2D8771A8}"/>
              </a:ext>
            </a:extLst>
          </p:cNvPr>
          <p:cNvSpPr txBox="1"/>
          <p:nvPr/>
        </p:nvSpPr>
        <p:spPr>
          <a:xfrm>
            <a:off x="5895210" y="3046028"/>
            <a:ext cx="2271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내가 받은 </a:t>
            </a:r>
            <a:r>
              <a:rPr lang="ko-KR" altLang="en-US" sz="1350" b="1" dirty="0" err="1"/>
              <a:t>트립메이트</a:t>
            </a:r>
            <a:r>
              <a:rPr lang="ko-KR" altLang="en-US" sz="1350" b="1" dirty="0"/>
              <a:t> 신청</a:t>
            </a:r>
            <a:endParaRPr lang="en-US" altLang="ko-KR" sz="13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D2EBD-9F20-4692-AB41-509D78E6F2D7}"/>
              </a:ext>
            </a:extLst>
          </p:cNvPr>
          <p:cNvSpPr txBox="1"/>
          <p:nvPr/>
        </p:nvSpPr>
        <p:spPr>
          <a:xfrm>
            <a:off x="5911240" y="1071986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내가 보낸 </a:t>
            </a:r>
            <a:r>
              <a:rPr lang="ko-KR" altLang="en-US" sz="1400" b="1" dirty="0" err="1"/>
              <a:t>트립메이트</a:t>
            </a:r>
            <a:r>
              <a:rPr lang="ko-KR" altLang="en-US" sz="1400" b="1" dirty="0"/>
              <a:t> 신청</a:t>
            </a:r>
            <a:endParaRPr lang="en-US" altLang="ko-KR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820A-F801-49F5-92F7-917EC5AA528A}"/>
              </a:ext>
            </a:extLst>
          </p:cNvPr>
          <p:cNvSpPr txBox="1"/>
          <p:nvPr/>
        </p:nvSpPr>
        <p:spPr>
          <a:xfrm>
            <a:off x="5712468" y="3325636"/>
            <a:ext cx="3108543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내가 받은 신청을 수락</a:t>
            </a:r>
            <a:r>
              <a:rPr lang="en-US" altLang="ko-KR" sz="1200" dirty="0"/>
              <a:t>/</a:t>
            </a:r>
            <a:r>
              <a:rPr lang="ko-KR" altLang="en-US" sz="1200" dirty="0"/>
              <a:t>거절 가능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받은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신청이 없다면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‘</a:t>
            </a:r>
            <a:r>
              <a:rPr lang="ko-KR" altLang="en-US" sz="1200" dirty="0"/>
              <a:t>받은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신청이 없습니다</a:t>
            </a:r>
            <a:r>
              <a:rPr lang="en-US" altLang="ko-KR" sz="1200" dirty="0"/>
              <a:t>’ </a:t>
            </a:r>
            <a:r>
              <a:rPr lang="ko-KR" altLang="en-US" sz="1200" dirty="0"/>
              <a:t>출력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F934E-6328-4F65-82DC-7C9A72DE31C3}"/>
              </a:ext>
            </a:extLst>
          </p:cNvPr>
          <p:cNvSpPr txBox="1"/>
          <p:nvPr/>
        </p:nvSpPr>
        <p:spPr>
          <a:xfrm>
            <a:off x="5712468" y="1379763"/>
            <a:ext cx="3108543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내가 보낸 신청을 취소하기가 가능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보낸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신청이 없다면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‘</a:t>
            </a:r>
            <a:r>
              <a:rPr lang="ko-KR" altLang="en-US" sz="1200" dirty="0"/>
              <a:t>보낸 </a:t>
            </a:r>
            <a:r>
              <a:rPr lang="ko-KR" altLang="en-US" sz="1200" dirty="0" err="1"/>
              <a:t>트립메이트</a:t>
            </a:r>
            <a:r>
              <a:rPr lang="ko-KR" altLang="en-US" sz="1200" dirty="0"/>
              <a:t> 신청이 없습니다</a:t>
            </a:r>
            <a:r>
              <a:rPr lang="en-US" altLang="ko-KR" sz="1200" dirty="0"/>
              <a:t>‘ </a:t>
            </a:r>
            <a:r>
              <a:rPr lang="ko-KR" altLang="en-US" sz="1200" dirty="0"/>
              <a:t>출력</a:t>
            </a:r>
            <a:endParaRPr lang="en-US" altLang="ko-KR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DF63AA-1F98-4666-BAD6-592666C7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1"/>
          <a:stretch/>
        </p:blipFill>
        <p:spPr>
          <a:xfrm>
            <a:off x="382004" y="762442"/>
            <a:ext cx="4608510" cy="33799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22C4D8-63CF-41E0-B4D8-42820B8BDAC8}"/>
              </a:ext>
            </a:extLst>
          </p:cNvPr>
          <p:cNvSpPr/>
          <p:nvPr/>
        </p:nvSpPr>
        <p:spPr>
          <a:xfrm>
            <a:off x="583262" y="1291680"/>
            <a:ext cx="4407253" cy="716564"/>
          </a:xfrm>
          <a:prstGeom prst="rect">
            <a:avLst/>
          </a:prstGeom>
          <a:noFill/>
          <a:ln w="19050">
            <a:solidFill>
              <a:srgbClr val="BE4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A821B8-FD10-4301-B5CC-5561A9BD3402}"/>
              </a:ext>
            </a:extLst>
          </p:cNvPr>
          <p:cNvSpPr/>
          <p:nvPr/>
        </p:nvSpPr>
        <p:spPr>
          <a:xfrm>
            <a:off x="583262" y="1041973"/>
            <a:ext cx="208217" cy="208217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2E9B20-AEB4-4056-B81B-C60235BA233E}"/>
              </a:ext>
            </a:extLst>
          </p:cNvPr>
          <p:cNvSpPr/>
          <p:nvPr/>
        </p:nvSpPr>
        <p:spPr>
          <a:xfrm>
            <a:off x="583262" y="2299832"/>
            <a:ext cx="4407253" cy="785969"/>
          </a:xfrm>
          <a:prstGeom prst="rect">
            <a:avLst/>
          </a:prstGeom>
          <a:noFill/>
          <a:ln w="19050">
            <a:solidFill>
              <a:srgbClr val="BE4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DA566F9-9FAF-4EEE-8FB9-542F7F696B4D}"/>
              </a:ext>
            </a:extLst>
          </p:cNvPr>
          <p:cNvSpPr/>
          <p:nvPr/>
        </p:nvSpPr>
        <p:spPr>
          <a:xfrm>
            <a:off x="583262" y="2049733"/>
            <a:ext cx="208217" cy="208217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C614038-D6D2-4D59-AB5A-DF474A55B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70" y="2964126"/>
            <a:ext cx="4102964" cy="20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63638"/>
            <a:ext cx="9144000" cy="1296144"/>
          </a:xfrm>
        </p:spPr>
        <p:txBody>
          <a:bodyPr>
            <a:noAutofit/>
          </a:bodyPr>
          <a:lstStyle/>
          <a:p>
            <a:r>
              <a:rPr lang="en-US" altLang="ko-KR" sz="5000" b="1" dirty="0"/>
              <a:t>1. </a:t>
            </a:r>
            <a:r>
              <a:rPr lang="ko-KR" altLang="en-US" sz="5000" b="1" dirty="0"/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1002088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나의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트립메이트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확인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407C74F0-7259-44EB-9CE7-1CDCB33ADFA2}"/>
              </a:ext>
            </a:extLst>
          </p:cNvPr>
          <p:cNvSpPr/>
          <p:nvPr/>
        </p:nvSpPr>
        <p:spPr>
          <a:xfrm>
            <a:off x="5679186" y="1905971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C511A-64DF-4BD0-B746-5EAFA4F4E221}"/>
              </a:ext>
            </a:extLst>
          </p:cNvPr>
          <p:cNvSpPr txBox="1"/>
          <p:nvPr/>
        </p:nvSpPr>
        <p:spPr>
          <a:xfrm>
            <a:off x="5895210" y="1860094"/>
            <a:ext cx="2271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나의 </a:t>
            </a:r>
            <a:r>
              <a:rPr lang="ko-KR" altLang="en-US" sz="1350" b="1" dirty="0" err="1"/>
              <a:t>트립메이트</a:t>
            </a:r>
            <a:r>
              <a:rPr lang="ko-KR" altLang="en-US" sz="1350" b="1" dirty="0"/>
              <a:t> 목록 확인</a:t>
            </a:r>
            <a:endParaRPr lang="en-US" altLang="ko-KR" sz="135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A49D3-75FD-4A15-930A-F526FFBEDDCB}"/>
              </a:ext>
            </a:extLst>
          </p:cNvPr>
          <p:cNvSpPr txBox="1"/>
          <p:nvPr/>
        </p:nvSpPr>
        <p:spPr>
          <a:xfrm>
            <a:off x="5712468" y="2139702"/>
            <a:ext cx="3238964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링크를 통해 </a:t>
            </a:r>
            <a:r>
              <a:rPr lang="ko-KR" altLang="en-US" sz="1200" dirty="0" err="1"/>
              <a:t>트립메이트의</a:t>
            </a:r>
            <a:r>
              <a:rPr lang="ko-KR" altLang="en-US" sz="1200" dirty="0"/>
              <a:t> </a:t>
            </a:r>
            <a:r>
              <a:rPr lang="en-US" altLang="ko-KR" sz="1200" dirty="0"/>
              <a:t>SPOT HOME</a:t>
            </a:r>
            <a:r>
              <a:rPr lang="ko-KR" altLang="en-US" sz="1200" dirty="0"/>
              <a:t>에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접근이 가능함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859E4F-8C29-4C98-B0AD-8B8A4388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30713"/>
            <a:ext cx="4804764" cy="3274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F4BEA6C-A617-4506-A2CB-29EA8CD97BAF}"/>
              </a:ext>
            </a:extLst>
          </p:cNvPr>
          <p:cNvSpPr/>
          <p:nvPr/>
        </p:nvSpPr>
        <p:spPr>
          <a:xfrm>
            <a:off x="598028" y="1955633"/>
            <a:ext cx="4392488" cy="832141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DFC16A-84B6-43DB-90F0-92A0E9FF8F57}"/>
              </a:ext>
            </a:extLst>
          </p:cNvPr>
          <p:cNvSpPr/>
          <p:nvPr/>
        </p:nvSpPr>
        <p:spPr>
          <a:xfrm>
            <a:off x="538346" y="1689947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공지사항 게시판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Board List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254BA459-FDA3-4903-AB0B-0A7A63B42572}"/>
              </a:ext>
            </a:extLst>
          </p:cNvPr>
          <p:cNvSpPr/>
          <p:nvPr/>
        </p:nvSpPr>
        <p:spPr>
          <a:xfrm>
            <a:off x="5706304" y="1802206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F53C0-EBC2-4823-8F15-648868860610}"/>
              </a:ext>
            </a:extLst>
          </p:cNvPr>
          <p:cNvSpPr txBox="1"/>
          <p:nvPr/>
        </p:nvSpPr>
        <p:spPr>
          <a:xfrm>
            <a:off x="5922328" y="1756329"/>
            <a:ext cx="18646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공지사항 게시글 목록</a:t>
            </a:r>
            <a:endParaRPr lang="en-US" altLang="ko-KR" sz="135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694A26-16F6-45AA-8EFF-81401D3DB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8" b="17093"/>
          <a:stretch/>
        </p:blipFill>
        <p:spPr>
          <a:xfrm>
            <a:off x="347167" y="809682"/>
            <a:ext cx="4721403" cy="2914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B98C315-FAEF-4C33-8AA4-95C3F349B833}"/>
              </a:ext>
            </a:extLst>
          </p:cNvPr>
          <p:cNvSpPr/>
          <p:nvPr/>
        </p:nvSpPr>
        <p:spPr>
          <a:xfrm>
            <a:off x="402678" y="1710519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AE798D-A2DE-4299-9518-68D6EA97568D}"/>
              </a:ext>
            </a:extLst>
          </p:cNvPr>
          <p:cNvSpPr/>
          <p:nvPr/>
        </p:nvSpPr>
        <p:spPr>
          <a:xfrm>
            <a:off x="5706304" y="2219068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C8934B-BDD7-48FA-892D-3FB6EF6D97A0}"/>
              </a:ext>
            </a:extLst>
          </p:cNvPr>
          <p:cNvSpPr txBox="1"/>
          <p:nvPr/>
        </p:nvSpPr>
        <p:spPr>
          <a:xfrm>
            <a:off x="5922328" y="2173191"/>
            <a:ext cx="2271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공지사항 게시글 작성 권한</a:t>
            </a:r>
            <a:endParaRPr lang="en-US" altLang="ko-KR" sz="13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7887A9-ADBF-431D-BF9C-55D350AD2421}"/>
              </a:ext>
            </a:extLst>
          </p:cNvPr>
          <p:cNvSpPr txBox="1"/>
          <p:nvPr/>
        </p:nvSpPr>
        <p:spPr>
          <a:xfrm>
            <a:off x="5739586" y="2452799"/>
            <a:ext cx="3057247" cy="735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관리자 등급을 가지고 있는 회원만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공지사항 게시글 작성 가능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 err="1"/>
              <a:t>페이지네이션</a:t>
            </a:r>
            <a:r>
              <a:rPr lang="ko-KR" altLang="en-US" sz="1200" dirty="0"/>
              <a:t> 적용 </a:t>
            </a:r>
            <a:r>
              <a:rPr lang="en-US" altLang="ko-KR" sz="1200" dirty="0"/>
              <a:t>: </a:t>
            </a:r>
            <a:r>
              <a:rPr lang="ko-KR" altLang="en-US" sz="1200" dirty="0"/>
              <a:t>한 페이지에 </a:t>
            </a:r>
            <a:r>
              <a:rPr lang="en-US" altLang="ko-KR" sz="1200" dirty="0"/>
              <a:t>5</a:t>
            </a:r>
            <a:r>
              <a:rPr lang="ko-KR" altLang="en-US" sz="1200" dirty="0"/>
              <a:t>개씩</a:t>
            </a:r>
            <a:endParaRPr lang="en-US" altLang="ko-KR" sz="12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2303EC9-FC56-4671-AFDD-066A42F91BAD}"/>
              </a:ext>
            </a:extLst>
          </p:cNvPr>
          <p:cNvSpPr/>
          <p:nvPr/>
        </p:nvSpPr>
        <p:spPr>
          <a:xfrm>
            <a:off x="294666" y="3333722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50747F-356E-4AAE-B024-3C658F71E00E}"/>
              </a:ext>
            </a:extLst>
          </p:cNvPr>
          <p:cNvSpPr/>
          <p:nvPr/>
        </p:nvSpPr>
        <p:spPr>
          <a:xfrm>
            <a:off x="655983" y="1707654"/>
            <a:ext cx="4221874" cy="1780032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FCD0AF-A1D4-4F90-961B-23777AB20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3" y="3368985"/>
            <a:ext cx="4535817" cy="13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1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기술상세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공지사항 게시판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Board Detail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4FBEF5-149B-4FC9-9461-37A69880CA7C}"/>
              </a:ext>
            </a:extLst>
          </p:cNvPr>
          <p:cNvCxnSpPr/>
          <p:nvPr/>
        </p:nvCxnSpPr>
        <p:spPr>
          <a:xfrm>
            <a:off x="5292080" y="809682"/>
            <a:ext cx="0" cy="3960000"/>
          </a:xfrm>
          <a:prstGeom prst="line">
            <a:avLst/>
          </a:prstGeom>
          <a:ln w="381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254BA459-FDA3-4903-AB0B-0A7A63B42572}"/>
              </a:ext>
            </a:extLst>
          </p:cNvPr>
          <p:cNvSpPr/>
          <p:nvPr/>
        </p:nvSpPr>
        <p:spPr>
          <a:xfrm>
            <a:off x="5618838" y="1761955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F53C0-EBC2-4823-8F15-648868860610}"/>
              </a:ext>
            </a:extLst>
          </p:cNvPr>
          <p:cNvSpPr txBox="1"/>
          <p:nvPr/>
        </p:nvSpPr>
        <p:spPr>
          <a:xfrm>
            <a:off x="5834862" y="1716078"/>
            <a:ext cx="15183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b="1" dirty="0"/>
              <a:t>게시글 댓글 기능</a:t>
            </a:r>
            <a:endParaRPr lang="en-US" altLang="ko-KR" sz="135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6C501-C722-4D43-AC88-577E051C723E}"/>
              </a:ext>
            </a:extLst>
          </p:cNvPr>
          <p:cNvSpPr txBox="1"/>
          <p:nvPr/>
        </p:nvSpPr>
        <p:spPr>
          <a:xfrm>
            <a:off x="5652120" y="1995686"/>
            <a:ext cx="3307316" cy="1178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로그인한 회원만 작성 가능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/>
              <a:t>Ajax</a:t>
            </a:r>
            <a:r>
              <a:rPr lang="ko-KR" altLang="en-US" sz="1200" dirty="0"/>
              <a:t>를 사용하여 댓글 내용을 </a:t>
            </a:r>
            <a:r>
              <a:rPr lang="en-US" altLang="ko-KR" sz="1200" dirty="0" err="1"/>
              <a:t>json</a:t>
            </a:r>
            <a:r>
              <a:rPr lang="ko-KR" altLang="en-US" sz="1200" dirty="0"/>
              <a:t>으로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Controller</a:t>
            </a:r>
            <a:r>
              <a:rPr lang="ko-KR" altLang="en-US" sz="1200" dirty="0"/>
              <a:t>에 전달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/>
              <a:t>댓글 삭제</a:t>
            </a:r>
            <a:r>
              <a:rPr lang="en-US" altLang="ko-KR" sz="1200" dirty="0"/>
              <a:t>/</a:t>
            </a:r>
            <a:r>
              <a:rPr lang="ko-KR" altLang="en-US" sz="1200" dirty="0"/>
              <a:t>수정 기능은 해당 댓글을 작성한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회원만 실행 가능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2D0DF9-084A-4C76-85B9-FD323F80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0" y="809682"/>
            <a:ext cx="4494437" cy="4103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08E7E3-00BF-44CF-BF1A-535F8307D639}"/>
              </a:ext>
            </a:extLst>
          </p:cNvPr>
          <p:cNvSpPr/>
          <p:nvPr/>
        </p:nvSpPr>
        <p:spPr>
          <a:xfrm>
            <a:off x="467544" y="3507854"/>
            <a:ext cx="4248472" cy="825964"/>
          </a:xfrm>
          <a:prstGeom prst="rect">
            <a:avLst/>
          </a:prstGeom>
          <a:noFill/>
          <a:ln w="19050">
            <a:solidFill>
              <a:srgbClr val="DE54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D1C9FD7-00F2-4C87-A2E4-0E33FCDD6728}"/>
              </a:ext>
            </a:extLst>
          </p:cNvPr>
          <p:cNvSpPr/>
          <p:nvPr/>
        </p:nvSpPr>
        <p:spPr>
          <a:xfrm>
            <a:off x="406443" y="3173723"/>
            <a:ext cx="216024" cy="216024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1635646"/>
            <a:ext cx="8928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Thank you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472403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653CA9D-BB4D-4FE4-827A-7153F525B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6" t="1897" r="11535" b="2904"/>
          <a:stretch/>
        </p:blipFill>
        <p:spPr>
          <a:xfrm>
            <a:off x="5796136" y="2139702"/>
            <a:ext cx="2592288" cy="24482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기획의도</a:t>
            </a:r>
            <a:endParaRPr lang="ko-KR" altLang="en-US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12BCC-81D0-4FCA-B310-707753384906}"/>
              </a:ext>
            </a:extLst>
          </p:cNvPr>
          <p:cNvSpPr txBox="1"/>
          <p:nvPr/>
        </p:nvSpPr>
        <p:spPr>
          <a:xfrm>
            <a:off x="323528" y="1401015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‘</a:t>
            </a:r>
            <a:r>
              <a:rPr lang="ko-KR" altLang="en-US" sz="1600" b="1" dirty="0"/>
              <a:t>나만의 여행 다이어리</a:t>
            </a:r>
            <a:r>
              <a:rPr lang="en-US" altLang="ko-KR" sz="1600" b="1" dirty="0"/>
              <a:t>(</a:t>
            </a:r>
            <a:r>
              <a:rPr lang="en-US" altLang="ko-KR" sz="1600" b="1" i="1" dirty="0">
                <a:latin typeface="Amasis MT Pro Medium" panose="02040604050005020304" pitchFamily="18" charset="0"/>
              </a:rPr>
              <a:t>MY</a:t>
            </a:r>
            <a:r>
              <a:rPr lang="ko-KR" altLang="en-US" sz="1600" b="1" i="1" dirty="0">
                <a:latin typeface="Amasis MT Pro Medium" panose="02040604050005020304" pitchFamily="18" charset="0"/>
              </a:rPr>
              <a:t> </a:t>
            </a:r>
            <a:r>
              <a:rPr lang="en-US" altLang="ko-KR" sz="1600" b="1" i="1" dirty="0">
                <a:latin typeface="Amasis MT Pro Medium" panose="02040604050005020304" pitchFamily="18" charset="0"/>
              </a:rPr>
              <a:t>TRIP</a:t>
            </a:r>
            <a:r>
              <a:rPr lang="ko-KR" altLang="en-US" sz="1600" b="1" i="1" dirty="0">
                <a:latin typeface="Amasis MT Pro Medium" panose="02040604050005020304" pitchFamily="18" charset="0"/>
              </a:rPr>
              <a:t> </a:t>
            </a:r>
            <a:r>
              <a:rPr lang="en-US" altLang="ko-KR" sz="1600" b="1" i="1" dirty="0">
                <a:latin typeface="Amasis MT Pro Medium" panose="02040604050005020304" pitchFamily="18" charset="0"/>
              </a:rPr>
              <a:t>DIARY</a:t>
            </a:r>
            <a:r>
              <a:rPr lang="en-US" altLang="ko-KR" sz="1600" b="1" dirty="0"/>
              <a:t>)’</a:t>
            </a:r>
            <a:r>
              <a:rPr lang="ko-KR" altLang="en-US" sz="1600" dirty="0"/>
              <a:t>는 블로그 형식을 기반으로 한</a:t>
            </a:r>
            <a:endParaRPr lang="en-US" altLang="ko-KR" sz="1600" dirty="0"/>
          </a:p>
          <a:p>
            <a:r>
              <a:rPr lang="ko-KR" altLang="en-US" sz="1600" dirty="0"/>
              <a:t>여행 기록 웹 사이트 입니다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BE913-F2CD-43AD-9A86-0539F2B3C23D}"/>
              </a:ext>
            </a:extLst>
          </p:cNvPr>
          <p:cNvSpPr txBox="1"/>
          <p:nvPr/>
        </p:nvSpPr>
        <p:spPr>
          <a:xfrm>
            <a:off x="325695" y="2211710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사용자가</a:t>
            </a:r>
            <a:endParaRPr lang="en-US" altLang="ko-KR" sz="1600" dirty="0"/>
          </a:p>
          <a:p>
            <a:r>
              <a:rPr lang="ko-KR" altLang="en-US" sz="1600" dirty="0"/>
              <a:t>다녀온 여행이나 출발할 </a:t>
            </a:r>
            <a:r>
              <a:rPr lang="ko-KR" altLang="en-US" sz="1600" b="1" dirty="0"/>
              <a:t>여행에 대한 정보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여행에서 겪은 </a:t>
            </a:r>
            <a:r>
              <a:rPr lang="ko-KR" altLang="en-US" sz="1600" b="1" dirty="0"/>
              <a:t>맛집</a:t>
            </a:r>
            <a:r>
              <a:rPr lang="en-US" altLang="ko-KR" sz="1600" b="1" dirty="0"/>
              <a:t> · </a:t>
            </a:r>
            <a:r>
              <a:rPr lang="ko-KR" altLang="en-US" sz="1600" b="1" dirty="0"/>
              <a:t>활동</a:t>
            </a:r>
            <a:r>
              <a:rPr lang="en-US" altLang="ko-KR" sz="1600" b="1" dirty="0"/>
              <a:t> · </a:t>
            </a:r>
            <a:r>
              <a:rPr lang="ko-KR" altLang="en-US" sz="1600" b="1" dirty="0"/>
              <a:t>숙소 등</a:t>
            </a:r>
            <a:r>
              <a:rPr lang="ko-KR" altLang="en-US" sz="1600" dirty="0"/>
              <a:t>을</a:t>
            </a:r>
            <a:endParaRPr lang="en-US" altLang="ko-KR" sz="1600" dirty="0"/>
          </a:p>
          <a:p>
            <a:r>
              <a:rPr lang="ko-KR" altLang="en-US" sz="1600" dirty="0"/>
              <a:t>쉽게 </a:t>
            </a:r>
            <a:r>
              <a:rPr lang="ko-KR" altLang="en-US" sz="1600" b="1" dirty="0">
                <a:solidFill>
                  <a:srgbClr val="DE5454"/>
                </a:solidFill>
              </a:rPr>
              <a:t>기록</a:t>
            </a:r>
            <a:r>
              <a:rPr lang="en-US" altLang="ko-KR" sz="1600" b="1" dirty="0">
                <a:solidFill>
                  <a:srgbClr val="DE5454"/>
                </a:solidFill>
              </a:rPr>
              <a:t> · </a:t>
            </a:r>
            <a:r>
              <a:rPr lang="ko-KR" altLang="en-US" sz="1600" b="1" dirty="0">
                <a:solidFill>
                  <a:srgbClr val="DE5454"/>
                </a:solidFill>
              </a:rPr>
              <a:t>관리 </a:t>
            </a:r>
            <a:r>
              <a:rPr lang="en-US" altLang="ko-KR" sz="1600" b="1" dirty="0">
                <a:solidFill>
                  <a:srgbClr val="DE5454"/>
                </a:solidFill>
              </a:rPr>
              <a:t>· </a:t>
            </a:r>
            <a:r>
              <a:rPr lang="ko-KR" altLang="en-US" sz="1600" b="1" dirty="0">
                <a:solidFill>
                  <a:srgbClr val="DE5454"/>
                </a:solidFill>
              </a:rPr>
              <a:t>공유</a:t>
            </a:r>
            <a:r>
              <a:rPr lang="ko-KR" altLang="en-US" sz="1600" dirty="0"/>
              <a:t>하기 위한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서비스를 제공하는 것을 목표로 기획 및 제작하였습니다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36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6689B64-3AE6-4738-9B38-6267B22ED3C9}"/>
              </a:ext>
            </a:extLst>
          </p:cNvPr>
          <p:cNvSpPr/>
          <p:nvPr/>
        </p:nvSpPr>
        <p:spPr>
          <a:xfrm>
            <a:off x="4226945" y="915566"/>
            <a:ext cx="4536504" cy="3960440"/>
          </a:xfrm>
          <a:prstGeom prst="roundRect">
            <a:avLst>
              <a:gd name="adj" fmla="val 1936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서비스 개요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C8CB1AB-7B29-4642-ADD9-127975E473B2}"/>
              </a:ext>
            </a:extLst>
          </p:cNvPr>
          <p:cNvSpPr/>
          <p:nvPr/>
        </p:nvSpPr>
        <p:spPr>
          <a:xfrm rot="16200000">
            <a:off x="3187621" y="2605046"/>
            <a:ext cx="1125949" cy="354921"/>
          </a:xfrm>
          <a:prstGeom prst="downArrow">
            <a:avLst/>
          </a:prstGeom>
          <a:solidFill>
            <a:srgbClr val="DE5454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7057CAC-9417-401F-99C6-EAC301A9EED8}"/>
              </a:ext>
            </a:extLst>
          </p:cNvPr>
          <p:cNvSpPr/>
          <p:nvPr/>
        </p:nvSpPr>
        <p:spPr>
          <a:xfrm>
            <a:off x="446131" y="2353000"/>
            <a:ext cx="2797347" cy="1003887"/>
          </a:xfrm>
          <a:prstGeom prst="roundRect">
            <a:avLst>
              <a:gd name="adj" fmla="val 9436"/>
            </a:avLst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04B93D9-B92B-4662-B0F8-2AB51F226666}"/>
              </a:ext>
            </a:extLst>
          </p:cNvPr>
          <p:cNvSpPr/>
          <p:nvPr/>
        </p:nvSpPr>
        <p:spPr>
          <a:xfrm>
            <a:off x="446131" y="2007576"/>
            <a:ext cx="2797347" cy="470912"/>
          </a:xfrm>
          <a:prstGeom prst="round2SameRect">
            <a:avLst/>
          </a:prstGeom>
          <a:solidFill>
            <a:srgbClr val="DE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300" b="1">
                <a:solidFill>
                  <a:schemeClr val="bg1"/>
                </a:solidFill>
              </a:rPr>
              <a:t>메인페이지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769416-6F51-47A0-8C30-19DA805D8692}"/>
              </a:ext>
            </a:extLst>
          </p:cNvPr>
          <p:cNvSpPr txBox="1"/>
          <p:nvPr/>
        </p:nvSpPr>
        <p:spPr>
          <a:xfrm>
            <a:off x="625366" y="2578269"/>
            <a:ext cx="80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회원가입</a:t>
            </a:r>
            <a:endParaRPr lang="en-US" altLang="ko-KR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565FB-0DD8-4B8C-97D6-6E069A33FD96}"/>
              </a:ext>
            </a:extLst>
          </p:cNvPr>
          <p:cNvSpPr txBox="1"/>
          <p:nvPr/>
        </p:nvSpPr>
        <p:spPr>
          <a:xfrm>
            <a:off x="1764816" y="2578269"/>
            <a:ext cx="96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ID/PW </a:t>
            </a:r>
            <a:r>
              <a:rPr lang="ko-KR" altLang="en-US" sz="1200" dirty="0"/>
              <a:t>찾기</a:t>
            </a:r>
            <a:endParaRPr lang="en-US" altLang="ko-KR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04FE9A-5151-4D24-B2DD-FA81CDACE5A7}"/>
              </a:ext>
            </a:extLst>
          </p:cNvPr>
          <p:cNvSpPr txBox="1"/>
          <p:nvPr/>
        </p:nvSpPr>
        <p:spPr>
          <a:xfrm>
            <a:off x="625366" y="2914650"/>
            <a:ext cx="677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로그인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32F769-7070-48E4-A4C2-A324CC0B3A34}"/>
              </a:ext>
            </a:extLst>
          </p:cNvPr>
          <p:cNvSpPr txBox="1"/>
          <p:nvPr/>
        </p:nvSpPr>
        <p:spPr>
          <a:xfrm>
            <a:off x="1764816" y="2914650"/>
            <a:ext cx="1103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비회원 로그인</a:t>
            </a:r>
            <a:endParaRPr lang="en-US" altLang="ko-KR" sz="1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7A2C6D-6998-40A1-B14C-B676C3DB16E3}"/>
              </a:ext>
            </a:extLst>
          </p:cNvPr>
          <p:cNvGrpSpPr/>
          <p:nvPr/>
        </p:nvGrpSpPr>
        <p:grpSpPr>
          <a:xfrm>
            <a:off x="6672989" y="3508123"/>
            <a:ext cx="1876353" cy="1179367"/>
            <a:chOff x="6672989" y="2904551"/>
            <a:chExt cx="1876353" cy="117936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53DC5DB-7549-464B-BA31-7B52F127EA0F}"/>
                </a:ext>
              </a:extLst>
            </p:cNvPr>
            <p:cNvSpPr/>
            <p:nvPr/>
          </p:nvSpPr>
          <p:spPr>
            <a:xfrm>
              <a:off x="6672989" y="3200623"/>
              <a:ext cx="1873051" cy="88329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085F213E-AAAB-44DC-8D41-B6A662D2BD49}"/>
                </a:ext>
              </a:extLst>
            </p:cNvPr>
            <p:cNvSpPr/>
            <p:nvPr/>
          </p:nvSpPr>
          <p:spPr>
            <a:xfrm>
              <a:off x="6676290" y="2904551"/>
              <a:ext cx="1873052" cy="47091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게시판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E92BE4-BA7F-452B-9B95-C454E7A7CFBF}"/>
                </a:ext>
              </a:extLst>
            </p:cNvPr>
            <p:cNvSpPr txBox="1"/>
            <p:nvPr/>
          </p:nvSpPr>
          <p:spPr>
            <a:xfrm>
              <a:off x="6809691" y="3375463"/>
              <a:ext cx="1526298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공지사항 게시판</a:t>
              </a:r>
              <a:endParaRPr lang="en-US" altLang="ko-KR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이벤트 게시판</a:t>
              </a:r>
              <a:endParaRPr lang="en-US" altLang="ko-KR" sz="12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E458FD-1D8F-4A3E-9C21-7149432110BF}"/>
              </a:ext>
            </a:extLst>
          </p:cNvPr>
          <p:cNvGrpSpPr/>
          <p:nvPr/>
        </p:nvGrpSpPr>
        <p:grpSpPr>
          <a:xfrm>
            <a:off x="4466500" y="1165707"/>
            <a:ext cx="4087076" cy="1163518"/>
            <a:chOff x="4466500" y="1554980"/>
            <a:chExt cx="4087076" cy="11635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435592A-F854-4C32-BB63-30D5758C6203}"/>
                </a:ext>
              </a:extLst>
            </p:cNvPr>
            <p:cNvSpPr/>
            <p:nvPr/>
          </p:nvSpPr>
          <p:spPr>
            <a:xfrm>
              <a:off x="4466500" y="1831615"/>
              <a:ext cx="4082842" cy="88688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F0930F91-2C94-49A3-AF6F-1DB1332F2810}"/>
                </a:ext>
              </a:extLst>
            </p:cNvPr>
            <p:cNvSpPr/>
            <p:nvPr/>
          </p:nvSpPr>
          <p:spPr>
            <a:xfrm>
              <a:off x="4470733" y="1554980"/>
              <a:ext cx="4082843" cy="47091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내 여행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(MY SPOT)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관리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E00E54-E26A-4CD5-9D2B-1F6D2A3DEE0C}"/>
                </a:ext>
              </a:extLst>
            </p:cNvPr>
            <p:cNvSpPr txBox="1"/>
            <p:nvPr/>
          </p:nvSpPr>
          <p:spPr>
            <a:xfrm>
              <a:off x="4947031" y="2027339"/>
              <a:ext cx="1390124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여행 정보 관리</a:t>
              </a:r>
              <a:endParaRPr lang="en-US" altLang="ko-KR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활동 정보 관리</a:t>
              </a:r>
              <a:endParaRPr lang="en-US" altLang="ko-KR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AFABE2-A446-480C-B7AD-895653BD5F26}"/>
                </a:ext>
              </a:extLst>
            </p:cNvPr>
            <p:cNvSpPr txBox="1"/>
            <p:nvPr/>
          </p:nvSpPr>
          <p:spPr>
            <a:xfrm>
              <a:off x="6625476" y="2027339"/>
              <a:ext cx="1390124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여행 가져오기</a:t>
              </a:r>
              <a:endParaRPr lang="en-US" altLang="ko-KR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여행 코스 결제</a:t>
              </a:r>
              <a:endParaRPr lang="en-US" altLang="ko-KR" sz="12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09F9C5-F0C8-4FEC-928E-8D3F7D535244}"/>
              </a:ext>
            </a:extLst>
          </p:cNvPr>
          <p:cNvGrpSpPr/>
          <p:nvPr/>
        </p:nvGrpSpPr>
        <p:grpSpPr>
          <a:xfrm>
            <a:off x="4482204" y="3486404"/>
            <a:ext cx="1921348" cy="1170911"/>
            <a:chOff x="4482204" y="2882832"/>
            <a:chExt cx="1921348" cy="117091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C39F3FC-EE67-4268-B953-B7CF2A06A17E}"/>
                </a:ext>
              </a:extLst>
            </p:cNvPr>
            <p:cNvSpPr/>
            <p:nvPr/>
          </p:nvSpPr>
          <p:spPr>
            <a:xfrm>
              <a:off x="4482204" y="3186298"/>
              <a:ext cx="1918046" cy="86744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A062E4E3-C4E2-42C4-B5E1-5B79B3F7FE77}"/>
                </a:ext>
              </a:extLst>
            </p:cNvPr>
            <p:cNvSpPr/>
            <p:nvPr/>
          </p:nvSpPr>
          <p:spPr>
            <a:xfrm>
              <a:off x="4485506" y="2882832"/>
              <a:ext cx="1918046" cy="47091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마이페이지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D99D43-A5E3-4D15-B22F-136C1D2E85CC}"/>
                </a:ext>
              </a:extLst>
            </p:cNvPr>
            <p:cNvSpPr txBox="1"/>
            <p:nvPr/>
          </p:nvSpPr>
          <p:spPr>
            <a:xfrm>
              <a:off x="4698228" y="3355191"/>
              <a:ext cx="1424456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프로필 수정</a:t>
              </a:r>
              <a:endParaRPr lang="en-US" altLang="ko-KR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개인 메뉴 설정</a:t>
              </a:r>
              <a:endParaRPr lang="en-US" altLang="ko-KR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B5C6E3-C93A-49AB-9456-DDBF8358E014}"/>
              </a:ext>
            </a:extLst>
          </p:cNvPr>
          <p:cNvGrpSpPr/>
          <p:nvPr/>
        </p:nvGrpSpPr>
        <p:grpSpPr>
          <a:xfrm>
            <a:off x="4466500" y="2455931"/>
            <a:ext cx="4087076" cy="885396"/>
            <a:chOff x="4466500" y="1554980"/>
            <a:chExt cx="4087076" cy="88539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C470A7C-F0C2-462B-ACD0-474397FC12AD}"/>
                </a:ext>
              </a:extLst>
            </p:cNvPr>
            <p:cNvSpPr/>
            <p:nvPr/>
          </p:nvSpPr>
          <p:spPr>
            <a:xfrm>
              <a:off x="4466500" y="1831615"/>
              <a:ext cx="4082842" cy="60876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9D71E070-47C9-43B2-8A04-F2BC4B01B7F1}"/>
                </a:ext>
              </a:extLst>
            </p:cNvPr>
            <p:cNvSpPr/>
            <p:nvPr/>
          </p:nvSpPr>
          <p:spPr>
            <a:xfrm>
              <a:off x="4470733" y="1554980"/>
              <a:ext cx="4082843" cy="470912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친구 목록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BB3F7B-E888-4134-8F5F-CFEA538E8F62}"/>
                </a:ext>
              </a:extLst>
            </p:cNvPr>
            <p:cNvSpPr txBox="1"/>
            <p:nvPr/>
          </p:nvSpPr>
          <p:spPr>
            <a:xfrm>
              <a:off x="4630457" y="2041821"/>
              <a:ext cx="2121093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받은 신청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보낸 신청 관리</a:t>
              </a:r>
              <a:endParaRPr lang="en-US" altLang="ko-KR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266537-7380-4B9C-A7AB-1877329A1F4E}"/>
                </a:ext>
              </a:extLst>
            </p:cNvPr>
            <p:cNvSpPr txBox="1"/>
            <p:nvPr/>
          </p:nvSpPr>
          <p:spPr>
            <a:xfrm>
              <a:off x="6699379" y="2041821"/>
              <a:ext cx="1390124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친구 목록 관리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420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요구사항 정의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F4228C-78CD-4D90-BCEF-8F84F90079E1}"/>
              </a:ext>
            </a:extLst>
          </p:cNvPr>
          <p:cNvGrpSpPr/>
          <p:nvPr/>
        </p:nvGrpSpPr>
        <p:grpSpPr>
          <a:xfrm>
            <a:off x="1542892" y="843558"/>
            <a:ext cx="6058215" cy="4007588"/>
            <a:chOff x="1259632" y="904490"/>
            <a:chExt cx="6058215" cy="40075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2811D75-AAAD-463E-BD1D-0DA4E1859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987574"/>
              <a:ext cx="6058215" cy="39245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ED864EA-19D1-455B-BFD1-67D89F14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9632" y="904490"/>
              <a:ext cx="6058215" cy="81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0404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요구사항 정의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B7D5ED-7851-43ED-900A-ED78DC9E03B6}"/>
              </a:ext>
            </a:extLst>
          </p:cNvPr>
          <p:cNvGrpSpPr/>
          <p:nvPr/>
        </p:nvGrpSpPr>
        <p:grpSpPr>
          <a:xfrm>
            <a:off x="1350562" y="771550"/>
            <a:ext cx="6442875" cy="4090688"/>
            <a:chOff x="1259632" y="828499"/>
            <a:chExt cx="6442875" cy="40906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154C49-187F-4493-AC28-00FC0C57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2" y="915566"/>
              <a:ext cx="6442875" cy="4003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AFC483-6D1A-4B9E-8AC4-18539870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828499"/>
              <a:ext cx="6442875" cy="8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3822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요구사항 정의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35EC29-7CCB-431D-A9FA-618332B55360}"/>
              </a:ext>
            </a:extLst>
          </p:cNvPr>
          <p:cNvGrpSpPr/>
          <p:nvPr/>
        </p:nvGrpSpPr>
        <p:grpSpPr>
          <a:xfrm>
            <a:off x="549573" y="843558"/>
            <a:ext cx="8044853" cy="3726763"/>
            <a:chOff x="467544" y="1149243"/>
            <a:chExt cx="8044853" cy="37267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D1C637-65EB-48D6-8EE0-7AFAFBDCF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113"/>
            <a:stretch/>
          </p:blipFill>
          <p:spPr>
            <a:xfrm>
              <a:off x="467544" y="1275606"/>
              <a:ext cx="8044853" cy="3600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C4C5CD-942C-4A50-B674-29F3CD793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149243"/>
              <a:ext cx="8044853" cy="1087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0314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요구사항 정의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3C08BE-C7F1-43E6-9392-CA5963C022F6}"/>
              </a:ext>
            </a:extLst>
          </p:cNvPr>
          <p:cNvGrpSpPr/>
          <p:nvPr/>
        </p:nvGrpSpPr>
        <p:grpSpPr>
          <a:xfrm>
            <a:off x="521804" y="1059582"/>
            <a:ext cx="8100392" cy="3550856"/>
            <a:chOff x="693420" y="878109"/>
            <a:chExt cx="8100392" cy="35508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66F27-E2A9-4AD4-9C9D-B17D8220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420" y="987574"/>
              <a:ext cx="8100392" cy="34413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9AD0A9-8BD3-4017-9583-D53FD96B5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420" y="878109"/>
              <a:ext cx="8100392" cy="1094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13738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DE545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11005</TotalTime>
  <Words>2012</Words>
  <Application>Microsoft Office PowerPoint</Application>
  <PresentationFormat>화면 슬라이드 쇼(16:9)</PresentationFormat>
  <Paragraphs>440</Paragraphs>
  <Slides>33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Amasis MT Pro Medium</vt:lpstr>
      <vt:lpstr>맑은 고딕</vt:lpstr>
      <vt:lpstr>Arial</vt:lpstr>
      <vt:lpstr>Arial Black</vt:lpstr>
      <vt:lpstr>Wingdings</vt:lpstr>
      <vt:lpstr>Office 테마</vt:lpstr>
      <vt:lpstr>MY TRIP DIARY</vt:lpstr>
      <vt:lpstr>CONTENTS</vt:lpstr>
      <vt:lpstr>1. 서비스 소개</vt:lpstr>
      <vt:lpstr>기획의도</vt:lpstr>
      <vt:lpstr>서비스 개요</vt:lpstr>
      <vt:lpstr>요구사항 정의</vt:lpstr>
      <vt:lpstr>요구사항 정의</vt:lpstr>
      <vt:lpstr>요구사항 정의</vt:lpstr>
      <vt:lpstr>요구사항 정의</vt:lpstr>
      <vt:lpstr>2. 개발환경</vt:lpstr>
      <vt:lpstr>개발환경</vt:lpstr>
      <vt:lpstr>개발구조</vt:lpstr>
      <vt:lpstr>데이터베이스 구성 (ERD)</vt:lpstr>
      <vt:lpstr>3. 기술 구현</vt:lpstr>
      <vt:lpstr>기술상세 메인페이지</vt:lpstr>
      <vt:lpstr>기술상세 회원가입 페이지(1)</vt:lpstr>
      <vt:lpstr>기술상세 회원가입 페이지(2)</vt:lpstr>
      <vt:lpstr>기술상세 아이디/비밀번호 찾기 페이지</vt:lpstr>
      <vt:lpstr>기술상세 MY TRIP SPOT HOME</vt:lpstr>
      <vt:lpstr>기술상세 SPOT HOME – Trip Register 페이지</vt:lpstr>
      <vt:lpstr>기술상세 SPOT HOME – Trip List 페이지</vt:lpstr>
      <vt:lpstr>기술상세 SPOT HOME – Trip Detail 페이지</vt:lpstr>
      <vt:lpstr>기술상세 SPOT HOME – Activity Register 페이지</vt:lpstr>
      <vt:lpstr>기술상세 SPOT HOME - Activity Register 페이지(2)</vt:lpstr>
      <vt:lpstr>기술상세 SPOT HOME - mypage</vt:lpstr>
      <vt:lpstr>기술상세 다른 사용자가 작성한 여행 가져오기</vt:lpstr>
      <vt:lpstr>기술상세 관리자가 작성한 여행 결제하기</vt:lpstr>
      <vt:lpstr>기술상세 트립메이트 신청(친구신청)</vt:lpstr>
      <vt:lpstr>기술상세 트립메이트 신청 확인</vt:lpstr>
      <vt:lpstr>기술상세 나의 트립메이트 확인</vt:lpstr>
      <vt:lpstr>기술상세 공지사항 게시판 – Board List</vt:lpstr>
      <vt:lpstr>기술상세 공지사항 게시판 – Board Detail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green</cp:lastModifiedBy>
  <cp:revision>455</cp:revision>
  <dcterms:created xsi:type="dcterms:W3CDTF">2021-07-05T04:55:44Z</dcterms:created>
  <dcterms:modified xsi:type="dcterms:W3CDTF">2022-04-18T05:19:11Z</dcterms:modified>
</cp:coreProperties>
</file>